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658" r:id="rId2"/>
    <p:sldId id="669" r:id="rId3"/>
    <p:sldId id="647" r:id="rId4"/>
    <p:sldId id="671" r:id="rId5"/>
    <p:sldId id="654" r:id="rId6"/>
    <p:sldId id="665" r:id="rId7"/>
    <p:sldId id="659" r:id="rId8"/>
    <p:sldId id="638" r:id="rId9"/>
    <p:sldId id="639" r:id="rId10"/>
    <p:sldId id="675" r:id="rId11"/>
    <p:sldId id="637" r:id="rId12"/>
    <p:sldId id="672" r:id="rId13"/>
    <p:sldId id="674" r:id="rId14"/>
  </p:sldIdLst>
  <p:sldSz cx="12192000" cy="6858000"/>
  <p:notesSz cx="6797675" cy="9928225"/>
  <p:custDataLst>
    <p:tags r:id="rId16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D18C34-CA9B-454B-9425-EBD47A313CA8}">
          <p14:sldIdLst>
            <p14:sldId id="658"/>
            <p14:sldId id="669"/>
            <p14:sldId id="647"/>
            <p14:sldId id="671"/>
            <p14:sldId id="654"/>
            <p14:sldId id="665"/>
            <p14:sldId id="659"/>
            <p14:sldId id="638"/>
            <p14:sldId id="639"/>
            <p14:sldId id="675"/>
            <p14:sldId id="637"/>
            <p14:sldId id="672"/>
            <p14:sldId id="674"/>
          </p14:sldIdLst>
        </p14:section>
        <p14:section name="Опции" id="{293921E6-8CC4-4B49-B954-CA830DBA7A47}">
          <p14:sldIdLst/>
        </p14:section>
      </p14:sectionLst>
    </p:ext>
    <p:ext uri="{EFAFB233-063F-42B5-8137-9DF3F51BA10A}">
      <p15:sldGuideLst xmlns:p15="http://schemas.microsoft.com/office/powerpoint/2012/main">
        <p15:guide id="4" orient="horz" pos="618" userDrawn="1">
          <p15:clr>
            <a:srgbClr val="A4A3A4"/>
          </p15:clr>
        </p15:guide>
        <p15:guide id="6" pos="5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8A0"/>
    <a:srgbClr val="FFFFFF"/>
    <a:srgbClr val="227EA4"/>
    <a:srgbClr val="E5E4EC"/>
    <a:srgbClr val="7CB800"/>
    <a:srgbClr val="45CBD8"/>
    <a:srgbClr val="2996C9"/>
    <a:srgbClr val="E6E6E6"/>
    <a:srgbClr val="F2F2F2"/>
    <a:srgbClr val="FF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84" autoAdjust="0"/>
    <p:restoredTop sz="94660"/>
  </p:normalViewPr>
  <p:slideViewPr>
    <p:cSldViewPr>
      <p:cViewPr varScale="1">
        <p:scale>
          <a:sx n="83" d="100"/>
          <a:sy n="83" d="100"/>
        </p:scale>
        <p:origin x="691" y="67"/>
      </p:cViewPr>
      <p:guideLst>
        <p:guide orient="horz" pos="618"/>
        <p:guide pos="58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C4E46A-2DB1-43C8-8843-568456AE5F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08490-49B9-49FC-9145-B3D61B73BE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CB1F8D-F696-479D-878D-A700CD390A75}" type="datetimeFigureOut">
              <a:rPr lang="en-US"/>
              <a:pPr>
                <a:defRPr/>
              </a:pPr>
              <a:t>4/8/2022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993724-E2C3-46BD-8CB3-757CCD68D5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E4DE36D-7AE9-4443-AA3E-BBFD4FD0F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CFD88-AF23-4FF8-B089-26A3C5E6F1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0378E-748D-40B7-BBF4-279F6039E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235255-36AA-4E96-AAB4-1110AF2D7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74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0F59B-3F9F-4A41-A5ED-D2C4C460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B959F5-6758-4488-8307-EE3AAD9E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70663-72DD-42D0-B334-0CD9975FA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C868C1-82E8-4934-89BF-701C715C5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6091674"/>
            <a:ext cx="2377665" cy="2900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355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20F59B-3F9F-4A41-A5ED-D2C4C460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B959F5-6758-4488-8307-EE3AAD9EC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70663-72DD-42D0-B334-0CD9975FA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5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4EC28-EEE8-4B90-98F3-B0AF9C23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D4ECF2-825B-4A99-980C-0CB1E3CF9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8D986-CFDC-46BF-8053-718D66F1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9DA2-3979-4875-BD81-8F01F3884E70}" type="datetimeFigureOut">
              <a:rPr lang="ru-RU" smtClean="0"/>
              <a:t>08.04.2022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80C02-9DCF-4B7D-986C-C57F33A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89838-FD89-4863-9A12-060FB993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14D-D33B-4D10-A777-A56229ACCC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02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E5CA1490-B6D6-448F-857C-D882CA0EB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10801350" cy="110799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</a:t>
            </a:r>
            <a:br>
              <a:rPr lang="ru-RU" dirty="0"/>
            </a:br>
            <a:r>
              <a:rPr lang="en-US" dirty="0"/>
              <a:t>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FD035C9-EC21-40B2-BB2C-10E08B8F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799120"/>
            <a:ext cx="10801350" cy="45826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299F6A2-7472-4289-B5F0-4B20F0D63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04290"/>
            <a:ext cx="4114800" cy="18466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1ACED61-795B-4D9A-A6FC-59703E5E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5" y="6504290"/>
            <a:ext cx="695325" cy="18466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D239-1885-48E5-8552-BB3D8B8E3D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1" r:id="rId3"/>
  </p:sldLayoutIdLst>
  <p:hf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orient="horz" pos="4020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100.jpg"/><Relationship Id="rId18" Type="http://schemas.openxmlformats.org/officeDocument/2006/relationships/image" Target="../media/image104.svg"/><Relationship Id="rId3" Type="http://schemas.openxmlformats.org/officeDocument/2006/relationships/image" Target="../media/image4.png"/><Relationship Id="rId21" Type="http://schemas.openxmlformats.org/officeDocument/2006/relationships/image" Target="../media/image44.png"/><Relationship Id="rId7" Type="http://schemas.openxmlformats.org/officeDocument/2006/relationships/image" Target="../media/image82.png"/><Relationship Id="rId12" Type="http://schemas.openxmlformats.org/officeDocument/2006/relationships/image" Target="../media/image75.svg"/><Relationship Id="rId17" Type="http://schemas.openxmlformats.org/officeDocument/2006/relationships/image" Target="../media/image103.png"/><Relationship Id="rId2" Type="http://schemas.openxmlformats.org/officeDocument/2006/relationships/image" Target="../media/image66.png"/><Relationship Id="rId16" Type="http://schemas.openxmlformats.org/officeDocument/2006/relationships/image" Target="../media/image102.svg"/><Relationship Id="rId20" Type="http://schemas.openxmlformats.org/officeDocument/2006/relationships/image" Target="../media/image10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ebp"/><Relationship Id="rId11" Type="http://schemas.openxmlformats.org/officeDocument/2006/relationships/image" Target="../media/image74.png"/><Relationship Id="rId5" Type="http://schemas.microsoft.com/office/2007/relationships/hdphoto" Target="../media/hdphoto3.wdp"/><Relationship Id="rId15" Type="http://schemas.openxmlformats.org/officeDocument/2006/relationships/image" Target="../media/image101.png"/><Relationship Id="rId10" Type="http://schemas.openxmlformats.org/officeDocument/2006/relationships/image" Target="../media/image8.svg"/><Relationship Id="rId19" Type="http://schemas.openxmlformats.org/officeDocument/2006/relationships/image" Target="../media/image105.png"/><Relationship Id="rId4" Type="http://schemas.openxmlformats.org/officeDocument/2006/relationships/image" Target="../media/image79.png"/><Relationship Id="rId9" Type="http://schemas.openxmlformats.org/officeDocument/2006/relationships/image" Target="../media/image7.pn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7.png"/><Relationship Id="rId1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110.jpeg"/><Relationship Id="rId12" Type="http://schemas.openxmlformats.org/officeDocument/2006/relationships/image" Target="../media/image112.svg"/><Relationship Id="rId17" Type="http://schemas.openxmlformats.org/officeDocument/2006/relationships/image" Target="../media/image115.svg"/><Relationship Id="rId2" Type="http://schemas.openxmlformats.org/officeDocument/2006/relationships/image" Target="../media/image66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1.png"/><Relationship Id="rId5" Type="http://schemas.openxmlformats.org/officeDocument/2006/relationships/image" Target="../media/image108.jpeg"/><Relationship Id="rId15" Type="http://schemas.openxmlformats.org/officeDocument/2006/relationships/image" Target="../media/image113.jpeg"/><Relationship Id="rId10" Type="http://schemas.openxmlformats.org/officeDocument/2006/relationships/image" Target="../media/image33.svg"/><Relationship Id="rId19" Type="http://schemas.openxmlformats.org/officeDocument/2006/relationships/image" Target="../media/image75.svg"/><Relationship Id="rId4" Type="http://schemas.openxmlformats.org/officeDocument/2006/relationships/image" Target="../media/image107.jpeg"/><Relationship Id="rId9" Type="http://schemas.openxmlformats.org/officeDocument/2006/relationships/image" Target="../media/image32.png"/><Relationship Id="rId1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4.png"/><Relationship Id="rId18" Type="http://schemas.openxmlformats.org/officeDocument/2006/relationships/image" Target="../media/image87.svg"/><Relationship Id="rId26" Type="http://schemas.openxmlformats.org/officeDocument/2006/relationships/image" Target="../media/image95.svg"/><Relationship Id="rId3" Type="http://schemas.openxmlformats.org/officeDocument/2006/relationships/image" Target="../media/image4.png"/><Relationship Id="rId21" Type="http://schemas.openxmlformats.org/officeDocument/2006/relationships/image" Target="../media/image90.png"/><Relationship Id="rId7" Type="http://schemas.openxmlformats.org/officeDocument/2006/relationships/image" Target="../media/image81.png"/><Relationship Id="rId12" Type="http://schemas.openxmlformats.org/officeDocument/2006/relationships/image" Target="../media/image8.sv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image" Target="../media/image66.png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ebp"/><Relationship Id="rId11" Type="http://schemas.openxmlformats.org/officeDocument/2006/relationships/image" Target="../media/image7.png"/><Relationship Id="rId24" Type="http://schemas.openxmlformats.org/officeDocument/2006/relationships/image" Target="../media/image93.svg"/><Relationship Id="rId32" Type="http://schemas.openxmlformats.org/officeDocument/2006/relationships/image" Target="../media/image43.png"/><Relationship Id="rId5" Type="http://schemas.microsoft.com/office/2007/relationships/hdphoto" Target="../media/hdphoto3.wdp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svg"/><Relationship Id="rId10" Type="http://schemas.openxmlformats.org/officeDocument/2006/relationships/image" Target="../media/image83.svg"/><Relationship Id="rId19" Type="http://schemas.openxmlformats.org/officeDocument/2006/relationships/image" Target="../media/image88.png"/><Relationship Id="rId31" Type="http://schemas.openxmlformats.org/officeDocument/2006/relationships/image" Target="../media/image29.jpeg"/><Relationship Id="rId4" Type="http://schemas.openxmlformats.org/officeDocument/2006/relationships/image" Target="../media/image79.png"/><Relationship Id="rId9" Type="http://schemas.openxmlformats.org/officeDocument/2006/relationships/image" Target="../media/image82.png"/><Relationship Id="rId14" Type="http://schemas.openxmlformats.org/officeDocument/2006/relationships/image" Target="../media/image75.svg"/><Relationship Id="rId22" Type="http://schemas.openxmlformats.org/officeDocument/2006/relationships/image" Target="../media/image91.svg"/><Relationship Id="rId27" Type="http://schemas.openxmlformats.org/officeDocument/2006/relationships/image" Target="../media/image96.png"/><Relationship Id="rId30" Type="http://schemas.openxmlformats.org/officeDocument/2006/relationships/image" Target="../media/image9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jpeg"/><Relationship Id="rId21" Type="http://schemas.openxmlformats.org/officeDocument/2006/relationships/image" Target="../media/image4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microsoft.com/office/2007/relationships/hdphoto" Target="../media/hdphoto1.wdp"/><Relationship Id="rId10" Type="http://schemas.openxmlformats.org/officeDocument/2006/relationships/image" Target="../media/image35.svg"/><Relationship Id="rId19" Type="http://schemas.microsoft.com/office/2007/relationships/hdphoto" Target="../media/hdphoto2.wdp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.svg"/><Relationship Id="rId18" Type="http://schemas.openxmlformats.org/officeDocument/2006/relationships/image" Target="../media/image35.svg"/><Relationship Id="rId3" Type="http://schemas.openxmlformats.org/officeDocument/2006/relationships/image" Target="../media/image65.jpeg"/><Relationship Id="rId7" Type="http://schemas.openxmlformats.org/officeDocument/2006/relationships/image" Target="../media/image69.svg"/><Relationship Id="rId12" Type="http://schemas.openxmlformats.org/officeDocument/2006/relationships/image" Target="../media/image7.png"/><Relationship Id="rId17" Type="http://schemas.openxmlformats.org/officeDocument/2006/relationships/image" Target="../media/image34.png"/><Relationship Id="rId2" Type="http://schemas.openxmlformats.org/officeDocument/2006/relationships/image" Target="../media/image4.png"/><Relationship Id="rId16" Type="http://schemas.openxmlformats.org/officeDocument/2006/relationships/image" Target="../media/image76.jpe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jpeg"/><Relationship Id="rId15" Type="http://schemas.openxmlformats.org/officeDocument/2006/relationships/image" Target="../media/image75.svg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.sv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4.png"/><Relationship Id="rId21" Type="http://schemas.openxmlformats.org/officeDocument/2006/relationships/image" Target="../media/image89.svg"/><Relationship Id="rId34" Type="http://schemas.openxmlformats.org/officeDocument/2006/relationships/image" Target="../media/image43.png"/><Relationship Id="rId7" Type="http://schemas.openxmlformats.org/officeDocument/2006/relationships/image" Target="../media/image81.png"/><Relationship Id="rId12" Type="http://schemas.openxmlformats.org/officeDocument/2006/relationships/image" Target="../media/image7.png"/><Relationship Id="rId17" Type="http://schemas.openxmlformats.org/officeDocument/2006/relationships/image" Target="../media/image85.svg"/><Relationship Id="rId25" Type="http://schemas.openxmlformats.org/officeDocument/2006/relationships/image" Target="../media/image93.svg"/><Relationship Id="rId33" Type="http://schemas.openxmlformats.org/officeDocument/2006/relationships/image" Target="../media/image78.png"/><Relationship Id="rId2" Type="http://schemas.openxmlformats.org/officeDocument/2006/relationships/image" Target="../media/image66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ebp"/><Relationship Id="rId11" Type="http://schemas.openxmlformats.org/officeDocument/2006/relationships/image" Target="../media/image83.svg"/><Relationship Id="rId24" Type="http://schemas.openxmlformats.org/officeDocument/2006/relationships/image" Target="../media/image92.png"/><Relationship Id="rId32" Type="http://schemas.openxmlformats.org/officeDocument/2006/relationships/image" Target="../media/image77.png"/><Relationship Id="rId5" Type="http://schemas.microsoft.com/office/2007/relationships/hdphoto" Target="../media/hdphoto3.wdp"/><Relationship Id="rId15" Type="http://schemas.openxmlformats.org/officeDocument/2006/relationships/image" Target="../media/image75.svg"/><Relationship Id="rId23" Type="http://schemas.openxmlformats.org/officeDocument/2006/relationships/image" Target="../media/image91.svg"/><Relationship Id="rId28" Type="http://schemas.openxmlformats.org/officeDocument/2006/relationships/image" Target="../media/image96.png"/><Relationship Id="rId10" Type="http://schemas.openxmlformats.org/officeDocument/2006/relationships/image" Target="../media/image82.png"/><Relationship Id="rId19" Type="http://schemas.openxmlformats.org/officeDocument/2006/relationships/image" Target="../media/image87.svg"/><Relationship Id="rId31" Type="http://schemas.openxmlformats.org/officeDocument/2006/relationships/image" Target="../media/image99.svg"/><Relationship Id="rId4" Type="http://schemas.openxmlformats.org/officeDocument/2006/relationships/image" Target="../media/image79.png"/><Relationship Id="rId9" Type="http://schemas.openxmlformats.org/officeDocument/2006/relationships/image" Target="../media/image30.jpeg"/><Relationship Id="rId14" Type="http://schemas.openxmlformats.org/officeDocument/2006/relationships/image" Target="../media/image74.png"/><Relationship Id="rId22" Type="http://schemas.openxmlformats.org/officeDocument/2006/relationships/image" Target="../media/image90.png"/><Relationship Id="rId27" Type="http://schemas.openxmlformats.org/officeDocument/2006/relationships/image" Target="../media/image95.svg"/><Relationship Id="rId30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oad, outdoor, street, large&#10;&#10;Description automatically generated">
            <a:extLst>
              <a:ext uri="{FF2B5EF4-FFF2-40B4-BE49-F238E27FC236}">
                <a16:creationId xmlns:a16="http://schemas.microsoft.com/office/drawing/2014/main" id="{DDDE6008-7847-48D8-A45A-5E80514AA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579" y="1451"/>
            <a:ext cx="5302421" cy="6855097"/>
          </a:xfrm>
          <a:prstGeom prst="rect">
            <a:avLst/>
          </a:prstGeom>
        </p:spPr>
      </p:pic>
      <p:pic>
        <p:nvPicPr>
          <p:cNvPr id="22" name="Picture 2" descr="Экспортеру - Центр поддержки экспортной деятельности Сахалинской ...">
            <a:extLst>
              <a:ext uri="{FF2B5EF4-FFF2-40B4-BE49-F238E27FC236}">
                <a16:creationId xmlns:a16="http://schemas.microsoft.com/office/drawing/2014/main" id="{C9D592F9-5272-4F40-A4A1-44B40334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6079607"/>
            <a:ext cx="2808387" cy="3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F5592D-1CCE-412C-B258-46ADB580105D}"/>
              </a:ext>
            </a:extLst>
          </p:cNvPr>
          <p:cNvSpPr/>
          <p:nvPr/>
        </p:nvSpPr>
        <p:spPr>
          <a:xfrm>
            <a:off x="695325" y="4496018"/>
            <a:ext cx="5688707" cy="33855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2200" dirty="0"/>
              <a:t>Открытие – 3 квартал 2023 года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F598A1-E6D6-4C7A-9440-7571991A5923}"/>
              </a:ext>
            </a:extLst>
          </p:cNvPr>
          <p:cNvSpPr/>
          <p:nvPr/>
        </p:nvSpPr>
        <p:spPr>
          <a:xfrm>
            <a:off x="0" y="1576578"/>
            <a:ext cx="8640321" cy="2309401"/>
          </a:xfrm>
          <a:custGeom>
            <a:avLst/>
            <a:gdLst>
              <a:gd name="connsiteX0" fmla="*/ 0 w 8640321"/>
              <a:gd name="connsiteY0" fmla="*/ 0 h 2309401"/>
              <a:gd name="connsiteX1" fmla="*/ 8640321 w 8640321"/>
              <a:gd name="connsiteY1" fmla="*/ 0 h 2309401"/>
              <a:gd name="connsiteX2" fmla="*/ 8062971 w 8640321"/>
              <a:gd name="connsiteY2" fmla="*/ 2309401 h 2309401"/>
              <a:gd name="connsiteX3" fmla="*/ 0 w 8640321"/>
              <a:gd name="connsiteY3" fmla="*/ 2309401 h 230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0321" h="2309401">
                <a:moveTo>
                  <a:pt x="0" y="0"/>
                </a:moveTo>
                <a:lnTo>
                  <a:pt x="8640321" y="0"/>
                </a:lnTo>
                <a:lnTo>
                  <a:pt x="8062971" y="2309401"/>
                </a:lnTo>
                <a:lnTo>
                  <a:pt x="0" y="2309401"/>
                </a:lnTo>
                <a:close/>
              </a:path>
            </a:pathLst>
          </a:custGeom>
          <a:gradFill>
            <a:gsLst>
              <a:gs pos="35000">
                <a:schemeClr val="accent5">
                  <a:lumMod val="75000"/>
                </a:schemeClr>
              </a:gs>
              <a:gs pos="93000">
                <a:srgbClr val="36D1DC"/>
              </a:gs>
            </a:gsLst>
            <a:lin ang="36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/>
          <a:p>
            <a:pPr algn="ctr" defTabSz="685800"/>
            <a:endParaRPr lang="en-US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0CC398-C42B-4D3E-8182-3357CD52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84784"/>
            <a:ext cx="7488907" cy="2492990"/>
          </a:xfrm>
        </p:spPr>
        <p:txBody>
          <a:bodyPr anchor="ctr"/>
          <a:lstStyle/>
          <a:p>
            <a:r>
              <a:rPr lang="ru-RU" sz="6000" dirty="0">
                <a:solidFill>
                  <a:schemeClr val="bg1"/>
                </a:solidFill>
              </a:rPr>
              <a:t>Агропромышленный </a:t>
            </a:r>
            <a:br>
              <a:rPr lang="ru-RU" sz="6000" dirty="0">
                <a:solidFill>
                  <a:schemeClr val="bg1"/>
                </a:solidFill>
              </a:rPr>
            </a:br>
            <a:r>
              <a:rPr lang="ru-RU" sz="6000" dirty="0">
                <a:solidFill>
                  <a:schemeClr val="bg1"/>
                </a:solidFill>
              </a:rPr>
              <a:t>парк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9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8B13579-CFEE-4E01-91EE-C92FC48E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736" y="2982738"/>
            <a:ext cx="4554107" cy="3371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E4AAD6-5DFA-4A57-B8FD-F5C6C50D7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98" y="0"/>
            <a:ext cx="420624" cy="6858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F780AC4-37E6-4232-BCBC-BEED39AFD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12087"/>
            <a:ext cx="7405400" cy="3124964"/>
          </a:xfrm>
          <a:custGeom>
            <a:avLst/>
            <a:gdLst>
              <a:gd name="connsiteX0" fmla="*/ 0 w 7405400"/>
              <a:gd name="connsiteY0" fmla="*/ 0 h 727402"/>
              <a:gd name="connsiteX1" fmla="*/ 7405400 w 7405400"/>
              <a:gd name="connsiteY1" fmla="*/ 0 h 727402"/>
              <a:gd name="connsiteX2" fmla="*/ 7405400 w 7405400"/>
              <a:gd name="connsiteY2" fmla="*/ 727402 h 727402"/>
              <a:gd name="connsiteX3" fmla="*/ 0 w 7405400"/>
              <a:gd name="connsiteY3" fmla="*/ 727402 h 727402"/>
              <a:gd name="connsiteX4" fmla="*/ 0 w 7405400"/>
              <a:gd name="connsiteY4" fmla="*/ 0 h 72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400" h="727402">
                <a:moveTo>
                  <a:pt x="0" y="0"/>
                </a:moveTo>
                <a:lnTo>
                  <a:pt x="7405400" y="0"/>
                </a:lnTo>
                <a:lnTo>
                  <a:pt x="7405400" y="727402"/>
                </a:lnTo>
                <a:lnTo>
                  <a:pt x="0" y="72740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A056-3CCA-4EAA-BBB9-D773010EB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80D239-1885-48E5-8552-BB3D8B8E3D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D145E6-5220-4D91-A996-E12B9FE4877F}"/>
              </a:ext>
            </a:extLst>
          </p:cNvPr>
          <p:cNvSpPr txBox="1"/>
          <p:nvPr/>
        </p:nvSpPr>
        <p:spPr>
          <a:xfrm>
            <a:off x="9184097" y="4816110"/>
            <a:ext cx="648079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</a:rPr>
              <a:t>Овощехранилище - специализированный склад, оснащенный системой микроклимата с контролем температуры и влажности продукта, параметров камеры хранения, уровня концентрации CO</a:t>
            </a:r>
            <a:r>
              <a:rPr lang="ru-RU" baseline="-25000" dirty="0">
                <a:solidFill>
                  <a:schemeClr val="bg1"/>
                </a:solidFill>
              </a:rPr>
              <a:t>2</a:t>
            </a:r>
            <a:r>
              <a:rPr lang="ru-RU" dirty="0">
                <a:solidFill>
                  <a:schemeClr val="bg1"/>
                </a:solidFill>
              </a:rPr>
              <a:t>, имеющий несколько уровней защиты от повреждения овощей холодным воздухом.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E36678-3410-4481-BD60-ADDDC2F2BE2D}"/>
              </a:ext>
            </a:extLst>
          </p:cNvPr>
          <p:cNvSpPr/>
          <p:nvPr/>
        </p:nvSpPr>
        <p:spPr>
          <a:xfrm>
            <a:off x="-1" y="-1"/>
            <a:ext cx="7405398" cy="2741532"/>
          </a:xfrm>
          <a:prstGeom prst="rect">
            <a:avLst/>
          </a:prstGeom>
          <a:gradFill>
            <a:gsLst>
              <a:gs pos="24000">
                <a:schemeClr val="bg1">
                  <a:alpha val="80000"/>
                </a:schemeClr>
              </a:gs>
              <a:gs pos="92000">
                <a:schemeClr val="bg1">
                  <a:alpha val="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4B0E-FCC1-4524-9603-4CF318F1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28" y="496774"/>
            <a:ext cx="6737205" cy="1246495"/>
          </a:xfrm>
        </p:spPr>
        <p:txBody>
          <a:bodyPr lIns="0" tIns="0" rIns="0" bIns="0"/>
          <a:lstStyle/>
          <a:p>
            <a:r>
              <a:rPr lang="ru-RU" sz="3000" dirty="0"/>
              <a:t>Строительство и девелопмент овощехранилища (1 300 м2)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BF6BA-02C0-4461-A4B0-41052E17BC2B}"/>
              </a:ext>
            </a:extLst>
          </p:cNvPr>
          <p:cNvSpPr txBox="1"/>
          <p:nvPr/>
        </p:nvSpPr>
        <p:spPr>
          <a:xfrm>
            <a:off x="467027" y="1510582"/>
            <a:ext cx="648079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АО «Корпорация развития Сахалинской области»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39B5E8-D0D7-410B-9294-7FB80D5A079B}"/>
              </a:ext>
            </a:extLst>
          </p:cNvPr>
          <p:cNvSpPr/>
          <p:nvPr/>
        </p:nvSpPr>
        <p:spPr>
          <a:xfrm rot="20199334">
            <a:off x="10120124" y="3477217"/>
            <a:ext cx="328908" cy="299402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Graphic 76" descr="Apple with solid fill">
            <a:extLst>
              <a:ext uri="{FF2B5EF4-FFF2-40B4-BE49-F238E27FC236}">
                <a16:creationId xmlns:a16="http://schemas.microsoft.com/office/drawing/2014/main" id="{9BB08CF2-5A39-4C38-B9C9-1D0F23D1F4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1836" y="2196820"/>
            <a:ext cx="352541" cy="352541"/>
          </a:xfrm>
          <a:prstGeom prst="rect">
            <a:avLst/>
          </a:prstGeom>
        </p:spPr>
      </p:pic>
      <p:sp>
        <p:nvSpPr>
          <p:cNvPr id="74" name="Полилиния 21">
            <a:extLst>
              <a:ext uri="{FF2B5EF4-FFF2-40B4-BE49-F238E27FC236}">
                <a16:creationId xmlns:a16="http://schemas.microsoft.com/office/drawing/2014/main" id="{2FD25EF8-5B7E-4A32-A9B6-86939CB68337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9924377" y="2718658"/>
            <a:ext cx="646041" cy="64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05E2E42-7B63-47E3-B68D-EBE3EBD02812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7847890" y="3692084"/>
            <a:ext cx="2285696" cy="1152479"/>
          </a:xfrm>
          <a:prstGeom prst="line">
            <a:avLst/>
          </a:prstGeom>
          <a:ln w="3810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95C29AF-1FC6-4DD6-A02B-ACC9243797D8}"/>
              </a:ext>
            </a:extLst>
          </p:cNvPr>
          <p:cNvSpPr txBox="1"/>
          <p:nvPr/>
        </p:nvSpPr>
        <p:spPr>
          <a:xfrm>
            <a:off x="7747422" y="457200"/>
            <a:ext cx="176414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Площадь</a:t>
            </a:r>
            <a:br>
              <a:rPr lang="en-US" sz="1400" dirty="0"/>
            </a:br>
            <a:r>
              <a:rPr lang="ru-RU" sz="1400" dirty="0"/>
              <a:t>здания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AB944C-67E9-4446-A128-063AAF6AD20C}"/>
              </a:ext>
            </a:extLst>
          </p:cNvPr>
          <p:cNvSpPr txBox="1"/>
          <p:nvPr/>
        </p:nvSpPr>
        <p:spPr>
          <a:xfrm>
            <a:off x="9766305" y="457200"/>
            <a:ext cx="226075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Ориентировочная</a:t>
            </a:r>
            <a:br>
              <a:rPr lang="ru-RU" sz="1400" dirty="0"/>
            </a:br>
            <a:r>
              <a:rPr lang="ru-RU" sz="1400" dirty="0"/>
              <a:t>стоимость лота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6FC329-577F-4D2C-A149-2B4D0C6EA9BA}"/>
              </a:ext>
            </a:extLst>
          </p:cNvPr>
          <p:cNvSpPr txBox="1"/>
          <p:nvPr/>
        </p:nvSpPr>
        <p:spPr>
          <a:xfrm>
            <a:off x="8172481" y="1000737"/>
            <a:ext cx="1129620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2000" b="1" dirty="0"/>
              <a:t>1 300 м</a:t>
            </a:r>
            <a:r>
              <a:rPr lang="ru-RU" sz="2000" b="1" baseline="30000" dirty="0"/>
              <a:t>2</a:t>
            </a:r>
          </a:p>
        </p:txBody>
      </p:sp>
      <p:pic>
        <p:nvPicPr>
          <p:cNvPr id="87" name="Graphic 86" descr="Blueprint">
            <a:extLst>
              <a:ext uri="{FF2B5EF4-FFF2-40B4-BE49-F238E27FC236}">
                <a16:creationId xmlns:a16="http://schemas.microsoft.com/office/drawing/2014/main" id="{6F746FCA-F384-42C5-B7DA-8C6F6E009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7269" y="946698"/>
            <a:ext cx="415854" cy="4158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9E6605F-6219-49F8-B9EF-17BB00BCE5F2}"/>
              </a:ext>
            </a:extLst>
          </p:cNvPr>
          <p:cNvSpPr txBox="1"/>
          <p:nvPr/>
        </p:nvSpPr>
        <p:spPr>
          <a:xfrm>
            <a:off x="10323612" y="1000737"/>
            <a:ext cx="911245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176</a:t>
            </a:r>
            <a:r>
              <a:rPr lang="ru-RU" sz="2000" b="1" dirty="0"/>
              <a:t>,</a:t>
            </a:r>
            <a:r>
              <a:rPr lang="en-US" sz="2000" b="1" dirty="0"/>
              <a:t>17</a:t>
            </a:r>
            <a:endParaRPr lang="ru-RU" sz="2000" b="1" dirty="0"/>
          </a:p>
        </p:txBody>
      </p:sp>
      <p:pic>
        <p:nvPicPr>
          <p:cNvPr id="93" name="Graphic 92" descr="Coins outline">
            <a:extLst>
              <a:ext uri="{FF2B5EF4-FFF2-40B4-BE49-F238E27FC236}">
                <a16:creationId xmlns:a16="http://schemas.microsoft.com/office/drawing/2014/main" id="{D1C3C0F7-D4EC-44DA-BA20-CE959E493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66305" y="927769"/>
            <a:ext cx="453713" cy="45371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DCB195E-673F-4054-9B24-178552436686}"/>
              </a:ext>
            </a:extLst>
          </p:cNvPr>
          <p:cNvSpPr txBox="1"/>
          <p:nvPr/>
        </p:nvSpPr>
        <p:spPr>
          <a:xfrm>
            <a:off x="11208568" y="1059086"/>
            <a:ext cx="401862" cy="2087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1050" dirty="0"/>
              <a:t>млн</a:t>
            </a:r>
            <a:br>
              <a:rPr lang="en-US" sz="1050" dirty="0"/>
            </a:br>
            <a:r>
              <a:rPr lang="ru-RU" sz="1050" dirty="0"/>
              <a:t>руб.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0B97AD7-AD35-44B4-9764-807E54B18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8" y="3142872"/>
            <a:ext cx="7405397" cy="3733037"/>
          </a:xfrm>
          <a:prstGeom prst="rect">
            <a:avLst/>
          </a:prstGeom>
        </p:spPr>
      </p:pic>
      <p:sp>
        <p:nvSpPr>
          <p:cNvPr id="28" name="object 13">
            <a:extLst>
              <a:ext uri="{FF2B5EF4-FFF2-40B4-BE49-F238E27FC236}">
                <a16:creationId xmlns:a16="http://schemas.microsoft.com/office/drawing/2014/main" id="{A0C29A5C-B43D-4A0A-A612-843E76CFA9C5}"/>
              </a:ext>
            </a:extLst>
          </p:cNvPr>
          <p:cNvSpPr txBox="1"/>
          <p:nvPr/>
        </p:nvSpPr>
        <p:spPr>
          <a:xfrm>
            <a:off x="12845" y="2773161"/>
            <a:ext cx="7405397" cy="2182658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vert="horz" wrap="square" lIns="0" tIns="55879" rIns="0" bIns="0" rtlCol="0">
            <a:noAutofit/>
          </a:bodyPr>
          <a:lstStyle>
            <a:defPPr>
              <a:defRPr lang="ru-RU"/>
            </a:defPPr>
            <a:lvl1pPr marL="313055">
              <a:lnSpc>
                <a:spcPct val="100000"/>
              </a:lnSpc>
              <a:spcBef>
                <a:spcPts val="439"/>
              </a:spcBef>
              <a:defRPr sz="1050">
                <a:latin typeface="Arial"/>
                <a:cs typeface="Arial"/>
              </a:defRPr>
            </a:lvl1pPr>
          </a:lstStyle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F20D9E-B536-414F-B90B-4A088079BAE1}"/>
              </a:ext>
            </a:extLst>
          </p:cNvPr>
          <p:cNvSpPr txBox="1"/>
          <p:nvPr/>
        </p:nvSpPr>
        <p:spPr>
          <a:xfrm>
            <a:off x="884838" y="2924342"/>
            <a:ext cx="648079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</a:rPr>
              <a:t>Овощехранилище - специализированный склад, оснащенный системой микроклимата с контролем температуры и влажности продукта, параметров камеры хранения, уровня концентрации CO</a:t>
            </a:r>
            <a:r>
              <a:rPr lang="ru-RU" baseline="-25000" dirty="0">
                <a:solidFill>
                  <a:schemeClr val="bg1"/>
                </a:solidFill>
              </a:rPr>
              <a:t>2</a:t>
            </a:r>
            <a:r>
              <a:rPr lang="ru-RU" dirty="0">
                <a:solidFill>
                  <a:schemeClr val="bg1"/>
                </a:solidFill>
              </a:rPr>
              <a:t>, имеющий несколько уровней защиты от повреждения овощей холодным воздухом.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0" name="Picture 75">
            <a:extLst>
              <a:ext uri="{FF2B5EF4-FFF2-40B4-BE49-F238E27FC236}">
                <a16:creationId xmlns:a16="http://schemas.microsoft.com/office/drawing/2014/main" id="{902ACE9A-11EE-4499-B2A8-89808B81D3F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623" y="4136149"/>
            <a:ext cx="1804399" cy="180439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31" name="Group 29">
            <a:extLst>
              <a:ext uri="{FF2B5EF4-FFF2-40B4-BE49-F238E27FC236}">
                <a16:creationId xmlns:a16="http://schemas.microsoft.com/office/drawing/2014/main" id="{FDE3D5AE-E50C-42E7-BD3A-4D3C5AD1DB3D}"/>
              </a:ext>
            </a:extLst>
          </p:cNvPr>
          <p:cNvGrpSpPr/>
          <p:nvPr/>
        </p:nvGrpSpPr>
        <p:grpSpPr>
          <a:xfrm>
            <a:off x="126339" y="3304334"/>
            <a:ext cx="807957" cy="511797"/>
            <a:chOff x="978978" y="2918688"/>
            <a:chExt cx="667664" cy="422929"/>
          </a:xfrm>
        </p:grpSpPr>
        <p:pic>
          <p:nvPicPr>
            <p:cNvPr id="32" name="Graphic 30">
              <a:extLst>
                <a:ext uri="{FF2B5EF4-FFF2-40B4-BE49-F238E27FC236}">
                  <a16:creationId xmlns:a16="http://schemas.microsoft.com/office/drawing/2014/main" id="{B5961731-3759-4711-A05D-41A4F3BA0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8978" y="2918688"/>
              <a:ext cx="422929" cy="422929"/>
            </a:xfrm>
            <a:prstGeom prst="rect">
              <a:avLst/>
            </a:prstGeom>
          </p:spPr>
        </p:pic>
        <p:pic>
          <p:nvPicPr>
            <p:cNvPr id="33" name="Graphic 31" descr="Thermometer">
              <a:extLst>
                <a:ext uri="{FF2B5EF4-FFF2-40B4-BE49-F238E27FC236}">
                  <a16:creationId xmlns:a16="http://schemas.microsoft.com/office/drawing/2014/main" id="{F07C44E9-7274-45C4-A660-7706844C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8943" y="2941654"/>
              <a:ext cx="297699" cy="315204"/>
            </a:xfrm>
            <a:prstGeom prst="rect">
              <a:avLst/>
            </a:prstGeom>
          </p:spPr>
        </p:pic>
      </p:grpSp>
      <p:pic>
        <p:nvPicPr>
          <p:cNvPr id="36" name="Graphic 28" descr="Box with solid fill">
            <a:extLst>
              <a:ext uri="{FF2B5EF4-FFF2-40B4-BE49-F238E27FC236}">
                <a16:creationId xmlns:a16="http://schemas.microsoft.com/office/drawing/2014/main" id="{0A987205-1C7B-40F7-A294-95D7302108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93548" y="2319504"/>
            <a:ext cx="502661" cy="446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41B94B-4B38-4CD6-8287-75551181F215}"/>
              </a:ext>
            </a:extLst>
          </p:cNvPr>
          <p:cNvSpPr txBox="1"/>
          <p:nvPr/>
        </p:nvSpPr>
        <p:spPr>
          <a:xfrm>
            <a:off x="7642465" y="1824992"/>
            <a:ext cx="2018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Мощность хранения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D0EC0-D7F3-4288-94CD-717609D6A04B}"/>
              </a:ext>
            </a:extLst>
          </p:cNvPr>
          <p:cNvSpPr txBox="1"/>
          <p:nvPr/>
        </p:nvSpPr>
        <p:spPr>
          <a:xfrm>
            <a:off x="8053929" y="2373090"/>
            <a:ext cx="112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1 000 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74AC97-E172-4CE7-A4F3-B074C80832E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49315" y="2802186"/>
            <a:ext cx="34140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40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ABB5F-139E-4721-B133-09596052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93" y="3486620"/>
            <a:ext cx="4554107" cy="33713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658881-C366-4E72-9553-DF03D0C3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3" y="0"/>
            <a:ext cx="420624" cy="6858000"/>
          </a:xfrm>
          <a:prstGeom prst="rect">
            <a:avLst/>
          </a:prstGeom>
        </p:spPr>
      </p:pic>
      <p:pic>
        <p:nvPicPr>
          <p:cNvPr id="35" name="Picture 3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890991B-4E8C-4D94-99CD-554B905603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1"/>
            <a:ext cx="7392145" cy="2708920"/>
          </a:xfrm>
          <a:custGeom>
            <a:avLst/>
            <a:gdLst>
              <a:gd name="connsiteX0" fmla="*/ 0 w 7248130"/>
              <a:gd name="connsiteY0" fmla="*/ 0 h 1509731"/>
              <a:gd name="connsiteX1" fmla="*/ 7248130 w 7248130"/>
              <a:gd name="connsiteY1" fmla="*/ 0 h 1509731"/>
              <a:gd name="connsiteX2" fmla="*/ 7248130 w 7248130"/>
              <a:gd name="connsiteY2" fmla="*/ 1509731 h 1509731"/>
              <a:gd name="connsiteX3" fmla="*/ 0 w 7248130"/>
              <a:gd name="connsiteY3" fmla="*/ 1509731 h 1509731"/>
              <a:gd name="connsiteX4" fmla="*/ 0 w 7248130"/>
              <a:gd name="connsiteY4" fmla="*/ 0 h 150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8130" h="1509731">
                <a:moveTo>
                  <a:pt x="0" y="0"/>
                </a:moveTo>
                <a:lnTo>
                  <a:pt x="7248130" y="0"/>
                </a:lnTo>
                <a:lnTo>
                  <a:pt x="7248130" y="1509731"/>
                </a:lnTo>
                <a:lnTo>
                  <a:pt x="0" y="15097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icture 3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E5B3FEF-8E2E-4866-9E4A-F5288955F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2708920"/>
            <a:ext cx="7392145" cy="2033364"/>
          </a:xfrm>
          <a:custGeom>
            <a:avLst/>
            <a:gdLst>
              <a:gd name="connsiteX0" fmla="*/ 0 w 7248130"/>
              <a:gd name="connsiteY0" fmla="*/ 0 h 2033364"/>
              <a:gd name="connsiteX1" fmla="*/ 7248130 w 7248130"/>
              <a:gd name="connsiteY1" fmla="*/ 0 h 2033364"/>
              <a:gd name="connsiteX2" fmla="*/ 7248130 w 7248130"/>
              <a:gd name="connsiteY2" fmla="*/ 2033364 h 2033364"/>
              <a:gd name="connsiteX3" fmla="*/ 0 w 7248130"/>
              <a:gd name="connsiteY3" fmla="*/ 2033364 h 2033364"/>
              <a:gd name="connsiteX4" fmla="*/ 0 w 7248130"/>
              <a:gd name="connsiteY4" fmla="*/ 0 h 203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8130" h="2033364">
                <a:moveTo>
                  <a:pt x="0" y="0"/>
                </a:moveTo>
                <a:lnTo>
                  <a:pt x="7248130" y="0"/>
                </a:lnTo>
                <a:lnTo>
                  <a:pt x="7248130" y="2033364"/>
                </a:lnTo>
                <a:lnTo>
                  <a:pt x="0" y="2033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A28E6-F52A-45F6-B465-B407B423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7128867" cy="1246495"/>
          </a:xfrm>
        </p:spPr>
        <p:txBody>
          <a:bodyPr/>
          <a:lstStyle/>
          <a:p>
            <a:r>
              <a:rPr lang="ru-RU" sz="3000" dirty="0"/>
              <a:t>Строительство и девелопмент </a:t>
            </a:r>
            <a:br>
              <a:rPr lang="ru-RU" sz="3000" dirty="0"/>
            </a:br>
            <a:r>
              <a:rPr lang="ru-RU" sz="3000" dirty="0"/>
              <a:t>торгово-выставочного комплекса </a:t>
            </a:r>
            <a:br>
              <a:rPr lang="ru-RU" sz="3000" dirty="0"/>
            </a:br>
            <a:r>
              <a:rPr lang="ru-RU" sz="3000" dirty="0"/>
              <a:t>с туристическим потенциалом</a:t>
            </a:r>
            <a:endParaRPr lang="en-US" sz="3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41822-739A-4071-A9BD-FC0E6C98E5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AFD40-70CE-44D8-8F1C-E8DDF7E8B1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A3AF6-E013-41EB-83F9-BB21E9484ED4}"/>
              </a:ext>
            </a:extLst>
          </p:cNvPr>
          <p:cNvSpPr txBox="1"/>
          <p:nvPr/>
        </p:nvSpPr>
        <p:spPr>
          <a:xfrm>
            <a:off x="695324" y="1836245"/>
            <a:ext cx="712886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/>
              <a:t>АО «Корпорация развития Сахалинской области»</a:t>
            </a:r>
          </a:p>
        </p:txBody>
      </p:sp>
      <p:pic>
        <p:nvPicPr>
          <p:cNvPr id="25" name="Picture 2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399B88B-A7CE-43C5-9A1A-2EE204A51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690" y="4797152"/>
            <a:ext cx="3666453" cy="2060847"/>
          </a:xfrm>
          <a:prstGeom prst="rect">
            <a:avLst/>
          </a:prstGeom>
        </p:spPr>
      </p:pic>
      <p:pic>
        <p:nvPicPr>
          <p:cNvPr id="30" name="Picture 29" descr="A picture containing indoor, building, room, furniture&#10;&#10;Description automatically generated">
            <a:extLst>
              <a:ext uri="{FF2B5EF4-FFF2-40B4-BE49-F238E27FC236}">
                <a16:creationId xmlns:a16="http://schemas.microsoft.com/office/drawing/2014/main" id="{008EC21F-D68D-467F-8953-E18C51DDA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4797153"/>
            <a:ext cx="3666453" cy="2060846"/>
          </a:xfrm>
          <a:custGeom>
            <a:avLst/>
            <a:gdLst>
              <a:gd name="connsiteX0" fmla="*/ 0 w 11664328"/>
              <a:gd name="connsiteY0" fmla="*/ 0 h 5661247"/>
              <a:gd name="connsiteX1" fmla="*/ 11664328 w 11664328"/>
              <a:gd name="connsiteY1" fmla="*/ 0 h 5661247"/>
              <a:gd name="connsiteX2" fmla="*/ 11664328 w 11664328"/>
              <a:gd name="connsiteY2" fmla="*/ 5661247 h 5661247"/>
              <a:gd name="connsiteX3" fmla="*/ 0 w 11664328"/>
              <a:gd name="connsiteY3" fmla="*/ 5661247 h 566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4328" h="5661247">
                <a:moveTo>
                  <a:pt x="0" y="0"/>
                </a:moveTo>
                <a:lnTo>
                  <a:pt x="11664328" y="0"/>
                </a:lnTo>
                <a:lnTo>
                  <a:pt x="11664328" y="5661247"/>
                </a:lnTo>
                <a:lnTo>
                  <a:pt x="0" y="5661247"/>
                </a:ln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CFF6AA1-9E84-42DC-826A-641807DC9E24}"/>
              </a:ext>
            </a:extLst>
          </p:cNvPr>
          <p:cNvSpPr/>
          <p:nvPr/>
        </p:nvSpPr>
        <p:spPr>
          <a:xfrm>
            <a:off x="8731724" y="5957425"/>
            <a:ext cx="519487" cy="863865"/>
          </a:xfrm>
          <a:custGeom>
            <a:avLst/>
            <a:gdLst>
              <a:gd name="connsiteX0" fmla="*/ 161365 w 797859"/>
              <a:gd name="connsiteY0" fmla="*/ 0 h 1326776"/>
              <a:gd name="connsiteX1" fmla="*/ 0 w 797859"/>
              <a:gd name="connsiteY1" fmla="*/ 403411 h 1326776"/>
              <a:gd name="connsiteX2" fmla="*/ 277906 w 797859"/>
              <a:gd name="connsiteY2" fmla="*/ 564776 h 1326776"/>
              <a:gd name="connsiteX3" fmla="*/ 358588 w 797859"/>
              <a:gd name="connsiteY3" fmla="*/ 1326776 h 1326776"/>
              <a:gd name="connsiteX4" fmla="*/ 797859 w 797859"/>
              <a:gd name="connsiteY4" fmla="*/ 1308847 h 1326776"/>
              <a:gd name="connsiteX5" fmla="*/ 717176 w 797859"/>
              <a:gd name="connsiteY5" fmla="*/ 295835 h 1326776"/>
              <a:gd name="connsiteX6" fmla="*/ 161365 w 797859"/>
              <a:gd name="connsiteY6" fmla="*/ 0 h 132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7859" h="1326776">
                <a:moveTo>
                  <a:pt x="161365" y="0"/>
                </a:moveTo>
                <a:lnTo>
                  <a:pt x="0" y="403411"/>
                </a:lnTo>
                <a:lnTo>
                  <a:pt x="277906" y="564776"/>
                </a:lnTo>
                <a:lnTo>
                  <a:pt x="358588" y="1326776"/>
                </a:lnTo>
                <a:lnTo>
                  <a:pt x="797859" y="1308847"/>
                </a:lnTo>
                <a:lnTo>
                  <a:pt x="717176" y="295835"/>
                </a:lnTo>
                <a:lnTo>
                  <a:pt x="161365" y="0"/>
                </a:lnTo>
                <a:close/>
              </a:path>
            </a:pathLst>
          </a:custGeom>
          <a:solidFill>
            <a:srgbClr val="FFFF00">
              <a:alpha val="4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745F74B-5783-4525-943A-D9E6904198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4331" y="4440478"/>
            <a:ext cx="1984839" cy="198483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0A3A715-317F-437B-A7F7-C6AF4F9DBF81}"/>
              </a:ext>
            </a:extLst>
          </p:cNvPr>
          <p:cNvGrpSpPr/>
          <p:nvPr/>
        </p:nvGrpSpPr>
        <p:grpSpPr>
          <a:xfrm>
            <a:off x="8731724" y="5445224"/>
            <a:ext cx="646041" cy="646041"/>
            <a:chOff x="8293171" y="4760421"/>
            <a:chExt cx="646041" cy="646041"/>
          </a:xfrm>
        </p:grpSpPr>
        <p:sp>
          <p:nvSpPr>
            <p:cNvPr id="44" name="Полилиния 21">
              <a:extLst>
                <a:ext uri="{FF2B5EF4-FFF2-40B4-BE49-F238E27FC236}">
                  <a16:creationId xmlns:a16="http://schemas.microsoft.com/office/drawing/2014/main" id="{E8F83F52-9142-45B1-87C5-C9C86216359A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8293171" y="4760421"/>
              <a:ext cx="646041" cy="646041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152405 w 647700"/>
                <a:gd name="connsiteY2" fmla="*/ 266704 h 647700"/>
                <a:gd name="connsiteX3" fmla="*/ 152405 w 647700"/>
                <a:gd name="connsiteY3" fmla="*/ 495293 h 647700"/>
                <a:gd name="connsiteX4" fmla="*/ 78115 w 647700"/>
                <a:gd name="connsiteY4" fmla="*/ 569585 h 647700"/>
                <a:gd name="connsiteX5" fmla="*/ 0 w 647700"/>
                <a:gd name="connsiteY5" fmla="*/ 381000 h 647700"/>
                <a:gd name="connsiteX6" fmla="*/ 266700 w 647700"/>
                <a:gd name="connsiteY6" fmla="*/ 114300 h 647700"/>
                <a:gd name="connsiteX7" fmla="*/ 647700 w 647700"/>
                <a:gd name="connsiteY7" fmla="*/ 0 h 647700"/>
                <a:gd name="connsiteX8" fmla="*/ 533400 w 647700"/>
                <a:gd name="connsiteY8" fmla="*/ 381000 h 647700"/>
                <a:gd name="connsiteX9" fmla="*/ 266700 w 647700"/>
                <a:gd name="connsiteY9" fmla="*/ 647700 h 647700"/>
                <a:gd name="connsiteX10" fmla="*/ 78115 w 647700"/>
                <a:gd name="connsiteY10" fmla="*/ 569585 h 647700"/>
                <a:gd name="connsiteX0" fmla="*/ 152405 w 647700"/>
                <a:gd name="connsiteY0" fmla="*/ 495293 h 647700"/>
                <a:gd name="connsiteX1" fmla="*/ 152405 w 647700"/>
                <a:gd name="connsiteY1" fmla="*/ 266704 h 647700"/>
                <a:gd name="connsiteX2" fmla="*/ 152405 w 647700"/>
                <a:gd name="connsiteY2" fmla="*/ 495293 h 647700"/>
                <a:gd name="connsiteX3" fmla="*/ 78115 w 647700"/>
                <a:gd name="connsiteY3" fmla="*/ 569585 h 647700"/>
                <a:gd name="connsiteX4" fmla="*/ 0 w 647700"/>
                <a:gd name="connsiteY4" fmla="*/ 381000 h 647700"/>
                <a:gd name="connsiteX5" fmla="*/ 266700 w 647700"/>
                <a:gd name="connsiteY5" fmla="*/ 114300 h 647700"/>
                <a:gd name="connsiteX6" fmla="*/ 647700 w 647700"/>
                <a:gd name="connsiteY6" fmla="*/ 0 h 647700"/>
                <a:gd name="connsiteX7" fmla="*/ 533400 w 647700"/>
                <a:gd name="connsiteY7" fmla="*/ 381000 h 647700"/>
                <a:gd name="connsiteX8" fmla="*/ 266700 w 647700"/>
                <a:gd name="connsiteY8" fmla="*/ 647700 h 647700"/>
                <a:gd name="connsiteX9" fmla="*/ 78115 w 647700"/>
                <a:gd name="connsiteY9" fmla="*/ 569585 h 647700"/>
                <a:gd name="connsiteX0" fmla="*/ 78115 w 647700"/>
                <a:gd name="connsiteY0" fmla="*/ 569585 h 647700"/>
                <a:gd name="connsiteX1" fmla="*/ 0 w 647700"/>
                <a:gd name="connsiteY1" fmla="*/ 381000 h 647700"/>
                <a:gd name="connsiteX2" fmla="*/ 266700 w 647700"/>
                <a:gd name="connsiteY2" fmla="*/ 114300 h 647700"/>
                <a:gd name="connsiteX3" fmla="*/ 647700 w 647700"/>
                <a:gd name="connsiteY3" fmla="*/ 0 h 647700"/>
                <a:gd name="connsiteX4" fmla="*/ 533400 w 647700"/>
                <a:gd name="connsiteY4" fmla="*/ 381000 h 647700"/>
                <a:gd name="connsiteX5" fmla="*/ 266700 w 647700"/>
                <a:gd name="connsiteY5" fmla="*/ 647700 h 647700"/>
                <a:gd name="connsiteX6" fmla="*/ 78115 w 647700"/>
                <a:gd name="connsiteY6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700" h="647700"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chemeClr val="bg2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pic>
          <p:nvPicPr>
            <p:cNvPr id="45" name="Graphic 44" descr="Lunch Box with solid fill">
              <a:extLst>
                <a:ext uri="{FF2B5EF4-FFF2-40B4-BE49-F238E27FC236}">
                  <a16:creationId xmlns:a16="http://schemas.microsoft.com/office/drawing/2014/main" id="{7CEBFB4F-EFC9-41AF-82CB-8D6E84BD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21632" y="4796168"/>
              <a:ext cx="352541" cy="352541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46EB48A-BB13-4063-9784-3B95217B24BF}"/>
              </a:ext>
            </a:extLst>
          </p:cNvPr>
          <p:cNvCxnSpPr>
            <a:cxnSpLocks/>
          </p:cNvCxnSpPr>
          <p:nvPr/>
        </p:nvCxnSpPr>
        <p:spPr>
          <a:xfrm flipH="1">
            <a:off x="7824191" y="6290270"/>
            <a:ext cx="1237225" cy="0"/>
          </a:xfrm>
          <a:prstGeom prst="line">
            <a:avLst/>
          </a:prstGeom>
          <a:ln w="3810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107BBF9-ACBC-4F57-BEF3-5F222401F71C}"/>
              </a:ext>
            </a:extLst>
          </p:cNvPr>
          <p:cNvSpPr txBox="1"/>
          <p:nvPr/>
        </p:nvSpPr>
        <p:spPr>
          <a:xfrm>
            <a:off x="7765591" y="2436586"/>
            <a:ext cx="179711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000" dirty="0"/>
              <a:t>Ориентировочная</a:t>
            </a:r>
            <a:br>
              <a:rPr lang="en-US" sz="1000" dirty="0"/>
            </a:br>
            <a:r>
              <a:rPr lang="ru-RU" sz="1000" dirty="0"/>
              <a:t>стоимость лота </a:t>
            </a:r>
            <a:endParaRPr lang="en-US" sz="1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DBA419D-AA01-4D7A-AD7B-18653D20E819}"/>
              </a:ext>
            </a:extLst>
          </p:cNvPr>
          <p:cNvSpPr txBox="1"/>
          <p:nvPr/>
        </p:nvSpPr>
        <p:spPr>
          <a:xfrm>
            <a:off x="7747421" y="1387120"/>
            <a:ext cx="188005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000" dirty="0"/>
              <a:t>Предварительная доходность девелоперского проекта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98DA9E-5D41-4C0B-8E09-7BCC371439AE}"/>
              </a:ext>
            </a:extLst>
          </p:cNvPr>
          <p:cNvSpPr txBox="1"/>
          <p:nvPr/>
        </p:nvSpPr>
        <p:spPr>
          <a:xfrm>
            <a:off x="10160036" y="1387120"/>
            <a:ext cx="179711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000" dirty="0"/>
              <a:t>Доходность торговой отрасли в Сахалинской области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26717B-7617-4A1C-B61B-694D718E0472}"/>
              </a:ext>
            </a:extLst>
          </p:cNvPr>
          <p:cNvSpPr txBox="1"/>
          <p:nvPr/>
        </p:nvSpPr>
        <p:spPr>
          <a:xfrm>
            <a:off x="7747421" y="457200"/>
            <a:ext cx="1104013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000" dirty="0"/>
              <a:t>Площадь здания </a:t>
            </a:r>
            <a:endParaRPr lang="en-US" sz="10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FB5AEE-E0F5-4335-8B65-A633A3B20F31}"/>
              </a:ext>
            </a:extLst>
          </p:cNvPr>
          <p:cNvSpPr txBox="1"/>
          <p:nvPr/>
        </p:nvSpPr>
        <p:spPr>
          <a:xfrm>
            <a:off x="10853139" y="457200"/>
            <a:ext cx="11040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/>
              <a:t>Высота этажей</a:t>
            </a:r>
            <a:endParaRPr lang="en-US" sz="1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867865-2161-4335-9B7F-3B4F3A8BC795}"/>
              </a:ext>
            </a:extLst>
          </p:cNvPr>
          <p:cNvSpPr txBox="1"/>
          <p:nvPr/>
        </p:nvSpPr>
        <p:spPr>
          <a:xfrm>
            <a:off x="9374450" y="457200"/>
            <a:ext cx="1104013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000" dirty="0"/>
              <a:t>Этажность</a:t>
            </a:r>
            <a:endParaRPr lang="en-US" sz="1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F10D4D-C8CF-4954-8790-6743221AE00A}"/>
              </a:ext>
            </a:extLst>
          </p:cNvPr>
          <p:cNvSpPr txBox="1"/>
          <p:nvPr/>
        </p:nvSpPr>
        <p:spPr>
          <a:xfrm>
            <a:off x="8206740" y="756300"/>
            <a:ext cx="975728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18 000 м</a:t>
            </a:r>
            <a:r>
              <a:rPr lang="ru-RU" sz="1600" b="1" baseline="30000" dirty="0"/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AACD5C-A54A-4AF9-A16D-B857FAD76CF4}"/>
              </a:ext>
            </a:extLst>
          </p:cNvPr>
          <p:cNvSpPr txBox="1"/>
          <p:nvPr/>
        </p:nvSpPr>
        <p:spPr>
          <a:xfrm>
            <a:off x="11251949" y="756300"/>
            <a:ext cx="83266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600" b="1" dirty="0"/>
              <a:t>4,5 м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E0288E9-FF44-4E17-8A03-979F88480A4A}"/>
              </a:ext>
            </a:extLst>
          </p:cNvPr>
          <p:cNvSpPr txBox="1"/>
          <p:nvPr/>
        </p:nvSpPr>
        <p:spPr>
          <a:xfrm>
            <a:off x="9773260" y="756300"/>
            <a:ext cx="832669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2 этажа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3A06DFDD-B9FA-4132-A733-4619BA66D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88223" y="710748"/>
            <a:ext cx="275459" cy="309892"/>
          </a:xfrm>
          <a:prstGeom prst="rect">
            <a:avLst/>
          </a:prstGeom>
        </p:spPr>
      </p:pic>
      <p:pic>
        <p:nvPicPr>
          <p:cNvPr id="77" name="Graphic 76" descr="Blueprint">
            <a:extLst>
              <a:ext uri="{FF2B5EF4-FFF2-40B4-BE49-F238E27FC236}">
                <a16:creationId xmlns:a16="http://schemas.microsoft.com/office/drawing/2014/main" id="{99592286-2857-4FFC-AE55-E0C86E29C7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36223" y="671483"/>
            <a:ext cx="415854" cy="415854"/>
          </a:xfrm>
          <a:prstGeom prst="rect">
            <a:avLst/>
          </a:prstGeom>
        </p:spPr>
      </p:pic>
      <p:pic>
        <p:nvPicPr>
          <p:cNvPr id="78" name="Рисунок 51">
            <a:extLst>
              <a:ext uri="{FF2B5EF4-FFF2-40B4-BE49-F238E27FC236}">
                <a16:creationId xmlns:a16="http://schemas.microsoft.com/office/drawing/2014/main" id="{D232948F-41D3-4C08-9B26-C9C9953033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541" y="697785"/>
            <a:ext cx="361259" cy="35852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D449F11-AB4F-4E18-A699-2A71263C7B6F}"/>
              </a:ext>
            </a:extLst>
          </p:cNvPr>
          <p:cNvSpPr txBox="1"/>
          <p:nvPr/>
        </p:nvSpPr>
        <p:spPr>
          <a:xfrm>
            <a:off x="8206740" y="1863613"/>
            <a:ext cx="979805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17%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2E7854-1675-445B-AE11-37367909BD96}"/>
              </a:ext>
            </a:extLst>
          </p:cNvPr>
          <p:cNvSpPr txBox="1"/>
          <p:nvPr/>
        </p:nvSpPr>
        <p:spPr>
          <a:xfrm>
            <a:off x="10611884" y="1863613"/>
            <a:ext cx="912599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6-8%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DCF7AD-F9C8-4F41-A0C4-7E2A90841BF5}"/>
              </a:ext>
            </a:extLst>
          </p:cNvPr>
          <p:cNvSpPr txBox="1"/>
          <p:nvPr/>
        </p:nvSpPr>
        <p:spPr>
          <a:xfrm>
            <a:off x="8217438" y="2928192"/>
            <a:ext cx="912599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2 154,73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69F99C7-9E74-4EA2-B438-6276937DF985}"/>
              </a:ext>
            </a:extLst>
          </p:cNvPr>
          <p:cNvSpPr txBox="1"/>
          <p:nvPr/>
        </p:nvSpPr>
        <p:spPr>
          <a:xfrm>
            <a:off x="9048029" y="2948421"/>
            <a:ext cx="401862" cy="20576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/>
              <a:t>млн</a:t>
            </a:r>
            <a:br>
              <a:rPr lang="en-US" sz="900" dirty="0"/>
            </a:br>
            <a:r>
              <a:rPr lang="ru-RU" sz="900" dirty="0"/>
              <a:t>руб.</a:t>
            </a:r>
          </a:p>
        </p:txBody>
      </p:sp>
      <p:pic>
        <p:nvPicPr>
          <p:cNvPr id="89" name="Graphic 27" descr="Tax">
            <a:extLst>
              <a:ext uri="{FF2B5EF4-FFF2-40B4-BE49-F238E27FC236}">
                <a16:creationId xmlns:a16="http://schemas.microsoft.com/office/drawing/2014/main" id="{307BA140-11D3-4BD4-821C-8308A7C3DA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47421" y="1780489"/>
            <a:ext cx="412466" cy="412466"/>
          </a:xfrm>
          <a:prstGeom prst="rect">
            <a:avLst/>
          </a:prstGeom>
        </p:spPr>
      </p:pic>
      <p:pic>
        <p:nvPicPr>
          <p:cNvPr id="91" name="Graphic 27" descr="Tax">
            <a:extLst>
              <a:ext uri="{FF2B5EF4-FFF2-40B4-BE49-F238E27FC236}">
                <a16:creationId xmlns:a16="http://schemas.microsoft.com/office/drawing/2014/main" id="{A2243A2F-BFBD-4C5A-8136-631F5F4C25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42559" y="1780489"/>
            <a:ext cx="412466" cy="412466"/>
          </a:xfrm>
          <a:prstGeom prst="rect">
            <a:avLst/>
          </a:prstGeom>
        </p:spPr>
      </p:pic>
      <p:pic>
        <p:nvPicPr>
          <p:cNvPr id="92" name="Graphic 91" descr="Coins outline">
            <a:extLst>
              <a:ext uri="{FF2B5EF4-FFF2-40B4-BE49-F238E27FC236}">
                <a16:creationId xmlns:a16="http://schemas.microsoft.com/office/drawing/2014/main" id="{8E10E9CD-865F-4D65-8F29-52D94719B6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27490" y="2824445"/>
            <a:ext cx="453713" cy="4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8B13579-CFEE-4E01-91EE-C92FC48E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93" y="3486620"/>
            <a:ext cx="4554107" cy="3371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E4AAD6-5DFA-4A57-B8FD-F5C6C50D7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98" y="0"/>
            <a:ext cx="420624" cy="6858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F780AC4-37E6-4232-BCBC-BEED39AFD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-1"/>
            <a:ext cx="7405400" cy="3124964"/>
          </a:xfrm>
          <a:custGeom>
            <a:avLst/>
            <a:gdLst>
              <a:gd name="connsiteX0" fmla="*/ 0 w 7405400"/>
              <a:gd name="connsiteY0" fmla="*/ 0 h 727402"/>
              <a:gd name="connsiteX1" fmla="*/ 7405400 w 7405400"/>
              <a:gd name="connsiteY1" fmla="*/ 0 h 727402"/>
              <a:gd name="connsiteX2" fmla="*/ 7405400 w 7405400"/>
              <a:gd name="connsiteY2" fmla="*/ 727402 h 727402"/>
              <a:gd name="connsiteX3" fmla="*/ 0 w 7405400"/>
              <a:gd name="connsiteY3" fmla="*/ 727402 h 727402"/>
              <a:gd name="connsiteX4" fmla="*/ 0 w 7405400"/>
              <a:gd name="connsiteY4" fmla="*/ 0 h 72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400" h="727402">
                <a:moveTo>
                  <a:pt x="0" y="0"/>
                </a:moveTo>
                <a:lnTo>
                  <a:pt x="7405400" y="0"/>
                </a:lnTo>
                <a:lnTo>
                  <a:pt x="7405400" y="727402"/>
                </a:lnTo>
                <a:lnTo>
                  <a:pt x="0" y="72740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199B674-FF59-4455-AB8B-BD98FD00CB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02" b="19657"/>
          <a:stretch>
            <a:fillRect/>
          </a:stretch>
        </p:blipFill>
        <p:spPr>
          <a:xfrm>
            <a:off x="-3" y="3124963"/>
            <a:ext cx="7405400" cy="3733036"/>
          </a:xfrm>
          <a:custGeom>
            <a:avLst/>
            <a:gdLst>
              <a:gd name="connsiteX0" fmla="*/ 0 w 7405400"/>
              <a:gd name="connsiteY0" fmla="*/ 0 h 3733036"/>
              <a:gd name="connsiteX1" fmla="*/ 7405400 w 7405400"/>
              <a:gd name="connsiteY1" fmla="*/ 0 h 3733036"/>
              <a:gd name="connsiteX2" fmla="*/ 7405400 w 7405400"/>
              <a:gd name="connsiteY2" fmla="*/ 3733036 h 3733036"/>
              <a:gd name="connsiteX3" fmla="*/ 0 w 7405400"/>
              <a:gd name="connsiteY3" fmla="*/ 3733036 h 3733036"/>
              <a:gd name="connsiteX4" fmla="*/ 0 w 7405400"/>
              <a:gd name="connsiteY4" fmla="*/ 0 h 373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400" h="3733036">
                <a:moveTo>
                  <a:pt x="0" y="0"/>
                </a:moveTo>
                <a:lnTo>
                  <a:pt x="7405400" y="0"/>
                </a:lnTo>
                <a:lnTo>
                  <a:pt x="7405400" y="3733036"/>
                </a:lnTo>
                <a:lnTo>
                  <a:pt x="0" y="373303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A056-3CCA-4EAA-BBB9-D773010EB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80D239-1885-48E5-8552-BB3D8B8E3D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6" name="object 13">
            <a:extLst>
              <a:ext uri="{FF2B5EF4-FFF2-40B4-BE49-F238E27FC236}">
                <a16:creationId xmlns:a16="http://schemas.microsoft.com/office/drawing/2014/main" id="{7EDB7D27-6707-4931-B3D8-C0C2AA4D64C8}"/>
              </a:ext>
            </a:extLst>
          </p:cNvPr>
          <p:cNvSpPr txBox="1"/>
          <p:nvPr/>
        </p:nvSpPr>
        <p:spPr>
          <a:xfrm>
            <a:off x="0" y="2741532"/>
            <a:ext cx="7405397" cy="2182658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vert="horz" wrap="square" lIns="0" tIns="55879" rIns="0" bIns="0" rtlCol="0">
            <a:noAutofit/>
          </a:bodyPr>
          <a:lstStyle>
            <a:defPPr>
              <a:defRPr lang="ru-RU"/>
            </a:defPPr>
            <a:lvl1pPr marL="313055">
              <a:lnSpc>
                <a:spcPct val="100000"/>
              </a:lnSpc>
              <a:spcBef>
                <a:spcPts val="439"/>
              </a:spcBef>
              <a:defRPr sz="1050">
                <a:latin typeface="Arial"/>
                <a:cs typeface="Arial"/>
              </a:defRPr>
            </a:lvl1pPr>
          </a:lstStyle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D145E6-5220-4D91-A996-E12B9FE4877F}"/>
              </a:ext>
            </a:extLst>
          </p:cNvPr>
          <p:cNvSpPr txBox="1"/>
          <p:nvPr/>
        </p:nvSpPr>
        <p:spPr>
          <a:xfrm>
            <a:off x="695325" y="2909159"/>
            <a:ext cx="648079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Помещения для пищевой и перерабатывающей промышленности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Могут располагаться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производства: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9CF642-586E-4616-BF19-549C91E30813}"/>
              </a:ext>
            </a:extLst>
          </p:cNvPr>
          <p:cNvSpPr txBox="1"/>
          <p:nvPr/>
        </p:nvSpPr>
        <p:spPr>
          <a:xfrm>
            <a:off x="695325" y="3772030"/>
            <a:ext cx="84524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молочной продукции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20B6F2-5CDD-46EE-8A62-F562D31266FE}"/>
              </a:ext>
            </a:extLst>
          </p:cNvPr>
          <p:cNvSpPr txBox="1"/>
          <p:nvPr/>
        </p:nvSpPr>
        <p:spPr>
          <a:xfrm>
            <a:off x="2167464" y="3772030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мясоперерабатывающей продукции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7CDE1E-7E99-4CD2-869D-97F963F80FF0}"/>
              </a:ext>
            </a:extLst>
          </p:cNvPr>
          <p:cNvSpPr txBox="1"/>
          <p:nvPr/>
        </p:nvSpPr>
        <p:spPr>
          <a:xfrm>
            <a:off x="5826114" y="3772030"/>
            <a:ext cx="64908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консервов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ABA8F4-DF4C-4888-ACD5-8A49A415A56B}"/>
              </a:ext>
            </a:extLst>
          </p:cNvPr>
          <p:cNvSpPr txBox="1"/>
          <p:nvPr/>
        </p:nvSpPr>
        <p:spPr>
          <a:xfrm>
            <a:off x="4123607" y="4503316"/>
            <a:ext cx="104911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переработанных овощей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814CE4-4B26-496F-9C5B-372E35311698}"/>
              </a:ext>
            </a:extLst>
          </p:cNvPr>
          <p:cNvSpPr txBox="1"/>
          <p:nvPr/>
        </p:nvSpPr>
        <p:spPr>
          <a:xfrm>
            <a:off x="695325" y="4503316"/>
            <a:ext cx="84524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кондитерской продукции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E65A0C-A68C-4DDB-A4BD-6B08791E3464}"/>
              </a:ext>
            </a:extLst>
          </p:cNvPr>
          <p:cNvSpPr txBox="1"/>
          <p:nvPr/>
        </p:nvSpPr>
        <p:spPr>
          <a:xfrm>
            <a:off x="5826114" y="4503316"/>
            <a:ext cx="64908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рыбы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8BAAEA-9AF9-4376-A9A1-14B9F8AD5825}"/>
              </a:ext>
            </a:extLst>
          </p:cNvPr>
          <p:cNvSpPr txBox="1"/>
          <p:nvPr/>
        </p:nvSpPr>
        <p:spPr>
          <a:xfrm>
            <a:off x="4123607" y="3772030"/>
            <a:ext cx="111403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готовой пищевой продукции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6ACF86-2E68-471E-B2CB-DD5D4D4AE7DB}"/>
              </a:ext>
            </a:extLst>
          </p:cNvPr>
          <p:cNvSpPr txBox="1"/>
          <p:nvPr/>
        </p:nvSpPr>
        <p:spPr>
          <a:xfrm>
            <a:off x="2167464" y="4503316"/>
            <a:ext cx="71627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колбасных изделий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E36678-3410-4481-BD60-ADDDC2F2BE2D}"/>
              </a:ext>
            </a:extLst>
          </p:cNvPr>
          <p:cNvSpPr/>
          <p:nvPr/>
        </p:nvSpPr>
        <p:spPr>
          <a:xfrm>
            <a:off x="-1" y="-1"/>
            <a:ext cx="7405398" cy="2741532"/>
          </a:xfrm>
          <a:prstGeom prst="rect">
            <a:avLst/>
          </a:prstGeom>
          <a:gradFill>
            <a:gsLst>
              <a:gs pos="24000">
                <a:schemeClr val="bg1">
                  <a:alpha val="80000"/>
                </a:schemeClr>
              </a:gs>
              <a:gs pos="92000">
                <a:schemeClr val="bg1">
                  <a:alpha val="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4B0E-FCC1-4524-9603-4CF318F1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476250"/>
            <a:ext cx="6696744" cy="2077492"/>
          </a:xfrm>
        </p:spPr>
        <p:txBody>
          <a:bodyPr lIns="0" tIns="0" rIns="0" bIns="0"/>
          <a:lstStyle/>
          <a:p>
            <a:r>
              <a:rPr lang="ru-RU" sz="3000" dirty="0"/>
              <a:t>Строительство и девелопмент производственного корпуса (2000 м2)</a:t>
            </a:r>
            <a:br>
              <a:rPr lang="en-US" sz="3000" dirty="0"/>
            </a:br>
            <a:r>
              <a:rPr lang="ru-RU" sz="3000" dirty="0"/>
              <a:t>по переработке сельскохозяйственной продукции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BF6BA-02C0-4461-A4B0-41052E17BC2B}"/>
              </a:ext>
            </a:extLst>
          </p:cNvPr>
          <p:cNvSpPr txBox="1"/>
          <p:nvPr/>
        </p:nvSpPr>
        <p:spPr>
          <a:xfrm>
            <a:off x="479376" y="2271478"/>
            <a:ext cx="648079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АО «Корпорация развития Сахалинской области»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39B5E8-D0D7-410B-9294-7FB80D5A079B}"/>
              </a:ext>
            </a:extLst>
          </p:cNvPr>
          <p:cNvSpPr/>
          <p:nvPr/>
        </p:nvSpPr>
        <p:spPr>
          <a:xfrm rot="21332067">
            <a:off x="10231241" y="5610137"/>
            <a:ext cx="381906" cy="778023"/>
          </a:xfrm>
          <a:prstGeom prst="rect">
            <a:avLst/>
          </a:prstGeom>
          <a:solidFill>
            <a:srgbClr val="FFFF00">
              <a:alpha val="4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Graphic 76" descr="Apple with solid fill">
            <a:extLst>
              <a:ext uri="{FF2B5EF4-FFF2-40B4-BE49-F238E27FC236}">
                <a16:creationId xmlns:a16="http://schemas.microsoft.com/office/drawing/2014/main" id="{9BB08CF2-5A39-4C38-B9C9-1D0F23D1F4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1836" y="2196820"/>
            <a:ext cx="352541" cy="352541"/>
          </a:xfrm>
          <a:prstGeom prst="rect">
            <a:avLst/>
          </a:prstGeom>
        </p:spPr>
      </p:pic>
      <p:sp>
        <p:nvSpPr>
          <p:cNvPr id="74" name="Полилиния 21">
            <a:extLst>
              <a:ext uri="{FF2B5EF4-FFF2-40B4-BE49-F238E27FC236}">
                <a16:creationId xmlns:a16="http://schemas.microsoft.com/office/drawing/2014/main" id="{2FD25EF8-5B7E-4A32-A9B6-86939CB68337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10156085" y="5165232"/>
            <a:ext cx="646041" cy="64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05E2E42-7B63-47E3-B68D-EBE3EBD02812}"/>
              </a:ext>
            </a:extLst>
          </p:cNvPr>
          <p:cNvCxnSpPr>
            <a:cxnSpLocks/>
          </p:cNvCxnSpPr>
          <p:nvPr/>
        </p:nvCxnSpPr>
        <p:spPr>
          <a:xfrm flipH="1" flipV="1">
            <a:off x="7895195" y="5651969"/>
            <a:ext cx="2526999" cy="384012"/>
          </a:xfrm>
          <a:prstGeom prst="line">
            <a:avLst/>
          </a:prstGeom>
          <a:ln w="3810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95C29AF-1FC6-4DD6-A02B-ACC9243797D8}"/>
              </a:ext>
            </a:extLst>
          </p:cNvPr>
          <p:cNvSpPr txBox="1"/>
          <p:nvPr/>
        </p:nvSpPr>
        <p:spPr>
          <a:xfrm>
            <a:off x="7747422" y="457200"/>
            <a:ext cx="176414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Площадь</a:t>
            </a:r>
            <a:br>
              <a:rPr lang="en-US" sz="1400" dirty="0"/>
            </a:br>
            <a:r>
              <a:rPr lang="ru-RU" sz="1400" dirty="0"/>
              <a:t>здания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AB944C-67E9-4446-A128-063AAF6AD20C}"/>
              </a:ext>
            </a:extLst>
          </p:cNvPr>
          <p:cNvSpPr txBox="1"/>
          <p:nvPr/>
        </p:nvSpPr>
        <p:spPr>
          <a:xfrm>
            <a:off x="9766305" y="457200"/>
            <a:ext cx="226075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Ориентировочная</a:t>
            </a:r>
            <a:br>
              <a:rPr lang="ru-RU" sz="1400" dirty="0"/>
            </a:br>
            <a:r>
              <a:rPr lang="ru-RU" sz="1400" dirty="0"/>
              <a:t>стоимость лота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6FC329-577F-4D2C-A149-2B4D0C6EA9BA}"/>
              </a:ext>
            </a:extLst>
          </p:cNvPr>
          <p:cNvSpPr txBox="1"/>
          <p:nvPr/>
        </p:nvSpPr>
        <p:spPr>
          <a:xfrm>
            <a:off x="8172481" y="1000737"/>
            <a:ext cx="1129620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2000" b="1" dirty="0"/>
              <a:t>2 000 м</a:t>
            </a:r>
            <a:r>
              <a:rPr lang="ru-RU" sz="2000" b="1" baseline="30000" dirty="0"/>
              <a:t>2</a:t>
            </a:r>
          </a:p>
        </p:txBody>
      </p:sp>
      <p:pic>
        <p:nvPicPr>
          <p:cNvPr id="87" name="Graphic 86" descr="Blueprint">
            <a:extLst>
              <a:ext uri="{FF2B5EF4-FFF2-40B4-BE49-F238E27FC236}">
                <a16:creationId xmlns:a16="http://schemas.microsoft.com/office/drawing/2014/main" id="{6F746FCA-F384-42C5-B7DA-8C6F6E0090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87269" y="946698"/>
            <a:ext cx="415854" cy="4158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9E6605F-6219-49F8-B9EF-17BB00BCE5F2}"/>
              </a:ext>
            </a:extLst>
          </p:cNvPr>
          <p:cNvSpPr txBox="1"/>
          <p:nvPr/>
        </p:nvSpPr>
        <p:spPr>
          <a:xfrm>
            <a:off x="10323612" y="1000737"/>
            <a:ext cx="911245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2000" b="1" dirty="0"/>
              <a:t>202,1</a:t>
            </a:r>
          </a:p>
        </p:txBody>
      </p:sp>
      <p:pic>
        <p:nvPicPr>
          <p:cNvPr id="93" name="Graphic 92" descr="Coins outline">
            <a:extLst>
              <a:ext uri="{FF2B5EF4-FFF2-40B4-BE49-F238E27FC236}">
                <a16:creationId xmlns:a16="http://schemas.microsoft.com/office/drawing/2014/main" id="{D1C3C0F7-D4EC-44DA-BA20-CE959E493E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6305" y="927769"/>
            <a:ext cx="453713" cy="45371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DCB195E-673F-4054-9B24-178552436686}"/>
              </a:ext>
            </a:extLst>
          </p:cNvPr>
          <p:cNvSpPr txBox="1"/>
          <p:nvPr/>
        </p:nvSpPr>
        <p:spPr>
          <a:xfrm>
            <a:off x="11208568" y="1059086"/>
            <a:ext cx="401862" cy="2087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1050" dirty="0"/>
              <a:t>млн</a:t>
            </a:r>
            <a:br>
              <a:rPr lang="en-US" sz="1050" dirty="0"/>
            </a:br>
            <a:r>
              <a:rPr lang="ru-RU" sz="1050" dirty="0"/>
              <a:t>руб.</a:t>
            </a:r>
          </a:p>
        </p:txBody>
      </p:sp>
      <p:pic>
        <p:nvPicPr>
          <p:cNvPr id="21" name="Graphic 20" descr="Cake slice outline">
            <a:extLst>
              <a:ext uri="{FF2B5EF4-FFF2-40B4-BE49-F238E27FC236}">
                <a16:creationId xmlns:a16="http://schemas.microsoft.com/office/drawing/2014/main" id="{5238B447-5765-4560-83AF-BC55AC2E23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3096" y="4154733"/>
            <a:ext cx="387795" cy="38779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5392117-9698-4CF1-9D9C-5AF9F4133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32514" y="3407773"/>
            <a:ext cx="348120" cy="3204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3BE928B-EA7C-4B20-BB25-31E58C7682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84069" y="4077452"/>
            <a:ext cx="445011" cy="3877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EE3C509-A51E-4F92-80EF-D192710E3A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80385" y="3446848"/>
            <a:ext cx="370816" cy="29135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B3ED02C-0C29-49F8-8EA6-3E8FA9D1B1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3658" y="3432280"/>
            <a:ext cx="325422" cy="32049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962408-8D55-4881-9E48-DCAE8A95591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26689" y="4138867"/>
            <a:ext cx="347279" cy="35254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A670289-7284-4D2D-ACE0-A87720EBA0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042594" y="3470240"/>
            <a:ext cx="586051" cy="252701"/>
          </a:xfrm>
          <a:prstGeom prst="rect">
            <a:avLst/>
          </a:prstGeom>
        </p:spPr>
      </p:pic>
      <p:pic>
        <p:nvPicPr>
          <p:cNvPr id="96" name="Graphic 95" descr="Hot dog outline">
            <a:extLst>
              <a:ext uri="{FF2B5EF4-FFF2-40B4-BE49-F238E27FC236}">
                <a16:creationId xmlns:a16="http://schemas.microsoft.com/office/drawing/2014/main" id="{016AE422-40D9-4321-800D-434BE61E721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101652" y="4121240"/>
            <a:ext cx="387795" cy="387795"/>
          </a:xfrm>
          <a:prstGeom prst="rect">
            <a:avLst/>
          </a:prstGeom>
        </p:spPr>
      </p:pic>
      <p:sp>
        <p:nvSpPr>
          <p:cNvPr id="45" name="Rectangle 71">
            <a:extLst>
              <a:ext uri="{FF2B5EF4-FFF2-40B4-BE49-F238E27FC236}">
                <a16:creationId xmlns:a16="http://schemas.microsoft.com/office/drawing/2014/main" id="{DC2B25A5-24FD-4560-AB6C-EF33D2798655}"/>
              </a:ext>
            </a:extLst>
          </p:cNvPr>
          <p:cNvSpPr/>
          <p:nvPr/>
        </p:nvSpPr>
        <p:spPr>
          <a:xfrm>
            <a:off x="10802089" y="5918085"/>
            <a:ext cx="374914" cy="601714"/>
          </a:xfrm>
          <a:prstGeom prst="rect">
            <a:avLst/>
          </a:prstGeom>
          <a:solidFill>
            <a:srgbClr val="FFFF00">
              <a:alpha val="4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74">
            <a:extLst>
              <a:ext uri="{FF2B5EF4-FFF2-40B4-BE49-F238E27FC236}">
                <a16:creationId xmlns:a16="http://schemas.microsoft.com/office/drawing/2014/main" id="{CA4DFD06-7D79-4CE7-896B-53A85C5C1236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5709" y="4639591"/>
            <a:ext cx="1804399" cy="180439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4F541C-D57E-4322-B897-B04825F3571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20018" y="5176440"/>
            <a:ext cx="457240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oad, outdoor, street, large&#10;&#10;Description automatically generated">
            <a:extLst>
              <a:ext uri="{FF2B5EF4-FFF2-40B4-BE49-F238E27FC236}">
                <a16:creationId xmlns:a16="http://schemas.microsoft.com/office/drawing/2014/main" id="{DDDE6008-7847-48D8-A45A-5E80514AA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579" y="1451"/>
            <a:ext cx="5302421" cy="6855097"/>
          </a:xfrm>
          <a:prstGeom prst="rect">
            <a:avLst/>
          </a:prstGeom>
        </p:spPr>
      </p:pic>
      <p:pic>
        <p:nvPicPr>
          <p:cNvPr id="22" name="Picture 2" descr="Экспортеру - Центр поддержки экспортной деятельности Сахалинской ...">
            <a:extLst>
              <a:ext uri="{FF2B5EF4-FFF2-40B4-BE49-F238E27FC236}">
                <a16:creationId xmlns:a16="http://schemas.microsoft.com/office/drawing/2014/main" id="{C9D592F9-5272-4F40-A4A1-44B40334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6" y="657194"/>
            <a:ext cx="2808387" cy="3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F598A1-E6D6-4C7A-9440-7571991A5923}"/>
              </a:ext>
            </a:extLst>
          </p:cNvPr>
          <p:cNvSpPr/>
          <p:nvPr/>
        </p:nvSpPr>
        <p:spPr>
          <a:xfrm>
            <a:off x="0" y="1576578"/>
            <a:ext cx="8640321" cy="2309401"/>
          </a:xfrm>
          <a:custGeom>
            <a:avLst/>
            <a:gdLst>
              <a:gd name="connsiteX0" fmla="*/ 0 w 8640321"/>
              <a:gd name="connsiteY0" fmla="*/ 0 h 2309401"/>
              <a:gd name="connsiteX1" fmla="*/ 8640321 w 8640321"/>
              <a:gd name="connsiteY1" fmla="*/ 0 h 2309401"/>
              <a:gd name="connsiteX2" fmla="*/ 8062971 w 8640321"/>
              <a:gd name="connsiteY2" fmla="*/ 2309401 h 2309401"/>
              <a:gd name="connsiteX3" fmla="*/ 0 w 8640321"/>
              <a:gd name="connsiteY3" fmla="*/ 2309401 h 230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0321" h="2309401">
                <a:moveTo>
                  <a:pt x="0" y="0"/>
                </a:moveTo>
                <a:lnTo>
                  <a:pt x="8640321" y="0"/>
                </a:lnTo>
                <a:lnTo>
                  <a:pt x="8062971" y="2309401"/>
                </a:lnTo>
                <a:lnTo>
                  <a:pt x="0" y="2309401"/>
                </a:lnTo>
                <a:close/>
              </a:path>
            </a:pathLst>
          </a:custGeom>
          <a:gradFill>
            <a:gsLst>
              <a:gs pos="35000">
                <a:schemeClr val="accent5">
                  <a:lumMod val="75000"/>
                </a:schemeClr>
              </a:gs>
              <a:gs pos="93000">
                <a:srgbClr val="36D1DC"/>
              </a:gs>
            </a:gsLst>
            <a:lin ang="36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ECECE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0CC398-C42B-4D3E-8182-3357CD52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008207"/>
            <a:ext cx="7488907" cy="1246495"/>
          </a:xfrm>
        </p:spPr>
        <p:txBody>
          <a:bodyPr anchor="ctr"/>
          <a:lstStyle/>
          <a:p>
            <a:r>
              <a:rPr lang="ru-RU" sz="5400" dirty="0">
                <a:solidFill>
                  <a:schemeClr val="bg1"/>
                </a:solidFill>
              </a:rPr>
              <a:t>Спасибо за внимание!</a:t>
            </a:r>
            <a:br>
              <a:rPr lang="ru-RU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71070-EFB9-4B21-A53F-CA2362B76853}"/>
              </a:ext>
            </a:extLst>
          </p:cNvPr>
          <p:cNvSpPr txBox="1"/>
          <p:nvPr/>
        </p:nvSpPr>
        <p:spPr>
          <a:xfrm>
            <a:off x="335360" y="4263058"/>
            <a:ext cx="63367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Контакты</a:t>
            </a:r>
          </a:p>
          <a:p>
            <a:endParaRPr lang="ru-RU" dirty="0"/>
          </a:p>
          <a:p>
            <a:r>
              <a:rPr lang="ru-RU" dirty="0"/>
              <a:t>693000г.Южно-Сахалинск,пр.Мира,172, 3 этаж</a:t>
            </a:r>
          </a:p>
          <a:p>
            <a:endParaRPr lang="ru-RU" dirty="0"/>
          </a:p>
          <a:p>
            <a:r>
              <a:rPr lang="ru-RU" dirty="0"/>
              <a:t>+7(4242)51-10-30</a:t>
            </a:r>
          </a:p>
          <a:p>
            <a:endParaRPr lang="ru-RU" dirty="0"/>
          </a:p>
          <a:p>
            <a:r>
              <a:rPr lang="en-US" dirty="0"/>
              <a:t>https://korpso.ru  info@korpso.ru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51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FB606ACA-D19D-434B-88AB-4B3F4FAEDE52}"/>
              </a:ext>
            </a:extLst>
          </p:cNvPr>
          <p:cNvSpPr/>
          <p:nvPr/>
        </p:nvSpPr>
        <p:spPr>
          <a:xfrm>
            <a:off x="0" y="3284985"/>
            <a:ext cx="12192000" cy="3598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01DC67-5A8B-4168-B08D-ACDC75A38D63}"/>
              </a:ext>
            </a:extLst>
          </p:cNvPr>
          <p:cNvSpPr/>
          <p:nvPr/>
        </p:nvSpPr>
        <p:spPr>
          <a:xfrm>
            <a:off x="1" y="1256831"/>
            <a:ext cx="9264649" cy="2028154"/>
          </a:xfrm>
          <a:prstGeom prst="rect">
            <a:avLst/>
          </a:prstGeom>
          <a:gradFill>
            <a:gsLst>
              <a:gs pos="0">
                <a:srgbClr val="227EA4"/>
              </a:gs>
              <a:gs pos="14000">
                <a:srgbClr val="2078A0"/>
              </a:gs>
              <a:gs pos="52000">
                <a:schemeClr val="accent5">
                  <a:lumMod val="75000"/>
                </a:schemeClr>
              </a:gs>
              <a:gs pos="93000">
                <a:srgbClr val="36D1DC"/>
              </a:gs>
            </a:gsLst>
            <a:lin ang="24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/>
          <a:p>
            <a:pPr algn="ctr" defTabSz="685800"/>
            <a:endParaRPr lang="en-US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F4B3BBF-8C98-457C-9786-5D884990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44026" y="-1"/>
            <a:ext cx="420624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E53F8D1-B580-4E94-8558-F2613CDDEDB4}"/>
              </a:ext>
            </a:extLst>
          </p:cNvPr>
          <p:cNvSpPr/>
          <p:nvPr/>
        </p:nvSpPr>
        <p:spPr>
          <a:xfrm>
            <a:off x="9264650" y="0"/>
            <a:ext cx="2927350" cy="6858000"/>
          </a:xfrm>
          <a:prstGeom prst="rect">
            <a:avLst/>
          </a:prstGeom>
          <a:solidFill>
            <a:srgbClr val="E5E4E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3D8E05-CFC6-427E-99EA-795C8D98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12B09-72DC-4DE1-AF01-721CE2834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B6D6042-4F8C-4DC1-93D0-355D1DBFE5EA}"/>
              </a:ext>
            </a:extLst>
          </p:cNvPr>
          <p:cNvSpPr txBox="1">
            <a:spLocks/>
          </p:cNvSpPr>
          <p:nvPr/>
        </p:nvSpPr>
        <p:spPr>
          <a:xfrm>
            <a:off x="695325" y="1527093"/>
            <a:ext cx="165625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</a:rPr>
              <a:t>Цель проекта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48A54C2-D9D1-4D82-8C93-4A11D8440AEB}"/>
              </a:ext>
            </a:extLst>
          </p:cNvPr>
          <p:cNvSpPr txBox="1">
            <a:spLocks/>
          </p:cNvSpPr>
          <p:nvPr/>
        </p:nvSpPr>
        <p:spPr>
          <a:xfrm>
            <a:off x="2423593" y="1527093"/>
            <a:ext cx="590465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Создание  логистического центра с высокотехнологической инфраструктурой для хранения продовольственных товаров и переработки сельскохозяйственной продукции, а также торгово-выставочного комплекса с современными условиями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для гастрономического туризма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AE8239C-64ED-41F1-B89A-140A6E0CCF1E}"/>
              </a:ext>
            </a:extLst>
          </p:cNvPr>
          <p:cNvSpPr txBox="1">
            <a:spLocks/>
          </p:cNvSpPr>
          <p:nvPr/>
        </p:nvSpPr>
        <p:spPr>
          <a:xfrm>
            <a:off x="638606" y="4049975"/>
            <a:ext cx="2216678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400" dirty="0"/>
              <a:t>Создание современной универсальной площадки </a:t>
            </a:r>
            <a:br>
              <a:rPr lang="ru-RU" sz="1400" dirty="0"/>
            </a:br>
            <a:r>
              <a:rPr lang="ru-RU" sz="1400" dirty="0"/>
              <a:t>с потенциалом межрегиональной </a:t>
            </a:r>
            <a:br>
              <a:rPr lang="ru-RU" sz="1400" dirty="0"/>
            </a:br>
            <a:r>
              <a:rPr lang="ru-RU" sz="1400" dirty="0"/>
              <a:t>и международной интеграции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66DB463-4350-4A52-BDB0-270349E0120F}"/>
              </a:ext>
            </a:extLst>
          </p:cNvPr>
          <p:cNvSpPr txBox="1">
            <a:spLocks/>
          </p:cNvSpPr>
          <p:nvPr/>
        </p:nvSpPr>
        <p:spPr>
          <a:xfrm>
            <a:off x="2902081" y="4049975"/>
            <a:ext cx="2091112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400" dirty="0"/>
              <a:t>Применение современных</a:t>
            </a:r>
            <a:br>
              <a:rPr lang="ru-RU" sz="1400" dirty="0"/>
            </a:br>
            <a:r>
              <a:rPr lang="ru-RU" sz="1400" dirty="0"/>
              <a:t>технологий для создания конкурентной продукции для внутреннего </a:t>
            </a:r>
            <a:br>
              <a:rPr lang="ru-RU" sz="1400" dirty="0"/>
            </a:br>
            <a:r>
              <a:rPr lang="ru-RU" sz="1400" dirty="0"/>
              <a:t>и внешнего рынков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784B5F2-78B1-468B-9945-7EB691DAECE2}"/>
              </a:ext>
            </a:extLst>
          </p:cNvPr>
          <p:cNvSpPr txBox="1">
            <a:spLocks/>
          </p:cNvSpPr>
          <p:nvPr/>
        </p:nvSpPr>
        <p:spPr>
          <a:xfrm>
            <a:off x="5180129" y="4049975"/>
            <a:ext cx="1841147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400" dirty="0"/>
              <a:t>Создание производственных мощностей, включая </a:t>
            </a:r>
            <a:br>
              <a:rPr lang="en-US" sz="1400" dirty="0"/>
            </a:br>
            <a:r>
              <a:rPr lang="ru-RU" sz="1400" dirty="0"/>
              <a:t>переработку пищевых </a:t>
            </a:r>
            <a:br>
              <a:rPr lang="ru-RU" sz="1400" dirty="0"/>
            </a:br>
            <a:r>
              <a:rPr lang="ru-RU" sz="1400" dirty="0"/>
              <a:t>и технических субпродуктов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3654BAC-1632-4F8B-86EB-4820721D9B6D}"/>
              </a:ext>
            </a:extLst>
          </p:cNvPr>
          <p:cNvSpPr txBox="1">
            <a:spLocks/>
          </p:cNvSpPr>
          <p:nvPr/>
        </p:nvSpPr>
        <p:spPr>
          <a:xfrm>
            <a:off x="7486065" y="4049975"/>
            <a:ext cx="1440160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400" dirty="0"/>
              <a:t>Вовлечение </a:t>
            </a:r>
            <a:br>
              <a:rPr lang="ru-RU" sz="1400" dirty="0"/>
            </a:br>
            <a:r>
              <a:rPr lang="ru-RU" sz="1400" dirty="0"/>
              <a:t>в хозяйственный оборот </a:t>
            </a:r>
            <a:br>
              <a:rPr lang="en-US" sz="1400" dirty="0"/>
            </a:br>
            <a:r>
              <a:rPr lang="ru-RU" sz="1400" dirty="0"/>
              <a:t>неиспользуемых земель сельхоз-назначений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CD59343F-A721-4087-B084-7369FA42EB07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1298559" y="2905351"/>
            <a:ext cx="896773" cy="896772"/>
          </a:xfrm>
          <a:prstGeom prst="roundRect">
            <a:avLst>
              <a:gd name="adj" fmla="val 5377"/>
            </a:avLst>
          </a:prstGeom>
          <a:solidFill>
            <a:srgbClr val="FFFFFF"/>
          </a:solidFill>
          <a:ln w="127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131D0D6C-E97E-4684-8614-F5328C3C7FF5}"/>
              </a:ext>
            </a:extLst>
          </p:cNvPr>
          <p:cNvSpPr/>
          <p:nvPr/>
        </p:nvSpPr>
        <p:spPr>
          <a:xfrm rot="5400000" flipV="1">
            <a:off x="4850321" y="2294163"/>
            <a:ext cx="249299" cy="6696526"/>
          </a:xfrm>
          <a:prstGeom prst="rightBracket">
            <a:avLst>
              <a:gd name="adj" fmla="val 0"/>
            </a:avLst>
          </a:prstGeom>
          <a:solidFill>
            <a:srgbClr val="FFFFFF"/>
          </a:solidFill>
          <a:ln w="9525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2369CC07-C59F-43BF-9CC8-0BD096D8D46F}"/>
              </a:ext>
            </a:extLst>
          </p:cNvPr>
          <p:cNvSpPr txBox="1">
            <a:spLocks/>
          </p:cNvSpPr>
          <p:nvPr/>
        </p:nvSpPr>
        <p:spPr>
          <a:xfrm>
            <a:off x="4507513" y="5642426"/>
            <a:ext cx="934915" cy="2492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accent3"/>
                </a:solidFill>
              </a:rPr>
              <a:t>Задачи</a:t>
            </a:r>
          </a:p>
        </p:txBody>
      </p: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BD714E98-CF45-40EC-BF72-14F569F19549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3499250" y="2905351"/>
            <a:ext cx="896773" cy="896772"/>
          </a:xfrm>
          <a:prstGeom prst="roundRect">
            <a:avLst>
              <a:gd name="adj" fmla="val 5377"/>
            </a:avLst>
          </a:prstGeom>
          <a:solidFill>
            <a:srgbClr val="FFFFFF"/>
          </a:solidFill>
          <a:ln w="127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6">
            <a:extLst>
              <a:ext uri="{FF2B5EF4-FFF2-40B4-BE49-F238E27FC236}">
                <a16:creationId xmlns:a16="http://schemas.microsoft.com/office/drawing/2014/main" id="{AF1085BE-2A26-4E77-85D0-D3B894666ECB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5652316" y="2905351"/>
            <a:ext cx="896773" cy="896772"/>
          </a:xfrm>
          <a:prstGeom prst="roundRect">
            <a:avLst>
              <a:gd name="adj" fmla="val 5377"/>
            </a:avLst>
          </a:prstGeom>
          <a:solidFill>
            <a:srgbClr val="FFFFFF"/>
          </a:solidFill>
          <a:ln w="127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76480949-26EB-455A-91D8-6BA0F1E2F9AE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7757758" y="2905351"/>
            <a:ext cx="896773" cy="896772"/>
          </a:xfrm>
          <a:prstGeom prst="roundRect">
            <a:avLst>
              <a:gd name="adj" fmla="val 5377"/>
            </a:avLst>
          </a:prstGeom>
          <a:solidFill>
            <a:srgbClr val="FFFFFF"/>
          </a:solidFill>
          <a:ln w="127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473856-7468-444B-81FC-055980CDD4CA}"/>
              </a:ext>
            </a:extLst>
          </p:cNvPr>
          <p:cNvSpPr txBox="1"/>
          <p:nvPr/>
        </p:nvSpPr>
        <p:spPr>
          <a:xfrm>
            <a:off x="9704856" y="1099065"/>
            <a:ext cx="17918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+mn-lt"/>
              </a:rPr>
              <a:t>Общая площадь Агропарка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D4DE48-1528-418E-9E5B-D8C856D60917}"/>
              </a:ext>
            </a:extLst>
          </p:cNvPr>
          <p:cNvSpPr txBox="1"/>
          <p:nvPr/>
        </p:nvSpPr>
        <p:spPr>
          <a:xfrm>
            <a:off x="10400180" y="700912"/>
            <a:ext cx="17918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+mn-lt"/>
              </a:rPr>
              <a:t>56 га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BD1D66-0388-4E7C-9D04-82A285A5B360}"/>
              </a:ext>
            </a:extLst>
          </p:cNvPr>
          <p:cNvSpPr txBox="1"/>
          <p:nvPr/>
        </p:nvSpPr>
        <p:spPr>
          <a:xfrm>
            <a:off x="9704856" y="2640610"/>
            <a:ext cx="17918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+mn-lt"/>
              </a:rPr>
              <a:t>77 000 м</a:t>
            </a:r>
            <a:r>
              <a:rPr lang="ru-RU" sz="2400" b="1" baseline="30000" dirty="0">
                <a:latin typeface="+mn-lt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B23927-E562-4226-ACEB-A1236D131952}"/>
              </a:ext>
            </a:extLst>
          </p:cNvPr>
          <p:cNvSpPr txBox="1"/>
          <p:nvPr/>
        </p:nvSpPr>
        <p:spPr>
          <a:xfrm>
            <a:off x="9704856" y="3038763"/>
            <a:ext cx="17918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+mn-lt"/>
              </a:rPr>
              <a:t>Коммерческие площади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87F10C-AD79-4399-8852-B3496928B89F}"/>
              </a:ext>
            </a:extLst>
          </p:cNvPr>
          <p:cNvSpPr txBox="1"/>
          <p:nvPr/>
        </p:nvSpPr>
        <p:spPr>
          <a:xfrm>
            <a:off x="10044056" y="3704237"/>
            <a:ext cx="1509338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400" dirty="0">
                <a:latin typeface="+mn-lt"/>
              </a:rPr>
              <a:t>40 000 м</a:t>
            </a:r>
            <a:r>
              <a:rPr lang="ru-RU" sz="1400" baseline="30000" dirty="0">
                <a:latin typeface="+mn-lt"/>
              </a:rPr>
              <a:t>2</a:t>
            </a:r>
            <a:r>
              <a:rPr lang="ru-RU" sz="1400" dirty="0">
                <a:latin typeface="+mn-lt"/>
              </a:rPr>
              <a:t> (ОРЦ)</a:t>
            </a:r>
          </a:p>
          <a:p>
            <a:pPr>
              <a:spcBef>
                <a:spcPts val="300"/>
              </a:spcBef>
            </a:pPr>
            <a:r>
              <a:rPr lang="ru-RU" sz="1400" dirty="0"/>
              <a:t>19 000 м</a:t>
            </a:r>
            <a:r>
              <a:rPr lang="ru-RU" sz="1400" baseline="30000" dirty="0"/>
              <a:t>2</a:t>
            </a:r>
            <a:r>
              <a:rPr lang="ru-RU" sz="1400" dirty="0"/>
              <a:t> (ПСК)</a:t>
            </a:r>
          </a:p>
          <a:p>
            <a:pPr>
              <a:spcBef>
                <a:spcPts val="300"/>
              </a:spcBef>
            </a:pPr>
            <a:r>
              <a:rPr lang="ru-RU" sz="1400" dirty="0"/>
              <a:t>18 000 м</a:t>
            </a:r>
            <a:r>
              <a:rPr lang="ru-RU" sz="1400" baseline="30000" dirty="0"/>
              <a:t>2</a:t>
            </a:r>
            <a:r>
              <a:rPr lang="ru-RU" sz="1400" dirty="0"/>
              <a:t> (ТВК)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F0CA31-DD17-4E5A-8DC8-E35E331B4753}"/>
              </a:ext>
            </a:extLst>
          </p:cNvPr>
          <p:cNvSpPr txBox="1"/>
          <p:nvPr/>
        </p:nvSpPr>
        <p:spPr>
          <a:xfrm>
            <a:off x="9704856" y="4734752"/>
            <a:ext cx="179181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+mn-lt"/>
              </a:rPr>
              <a:t>15 300 м2 </a:t>
            </a:r>
            <a:br>
              <a:rPr lang="ru-RU" sz="2400" b="1" dirty="0">
                <a:latin typeface="+mn-lt"/>
              </a:rPr>
            </a:br>
            <a:r>
              <a:rPr lang="ru-RU" sz="1400" dirty="0">
                <a:latin typeface="+mn-lt"/>
              </a:rPr>
              <a:t>будет введено </a:t>
            </a:r>
            <a:br>
              <a:rPr lang="ru-RU" sz="1400" dirty="0">
                <a:latin typeface="+mn-lt"/>
              </a:rPr>
            </a:br>
            <a:r>
              <a:rPr lang="ru-RU" sz="1400" dirty="0">
                <a:latin typeface="+mn-lt"/>
              </a:rPr>
              <a:t>на этапе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C7BE17-D59F-4C26-B583-47214006E9DB}"/>
              </a:ext>
            </a:extLst>
          </p:cNvPr>
          <p:cNvSpPr txBox="1"/>
          <p:nvPr/>
        </p:nvSpPr>
        <p:spPr>
          <a:xfrm>
            <a:off x="10044056" y="5800178"/>
            <a:ext cx="1509338" cy="9771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400" dirty="0">
                <a:latin typeface="+mn-lt"/>
              </a:rPr>
              <a:t>12 000 м</a:t>
            </a:r>
            <a:r>
              <a:rPr lang="ru-RU" sz="1400" baseline="30000" dirty="0">
                <a:latin typeface="+mn-lt"/>
              </a:rPr>
              <a:t>2</a:t>
            </a:r>
            <a:r>
              <a:rPr lang="ru-RU" sz="1400" dirty="0">
                <a:latin typeface="+mn-lt"/>
              </a:rPr>
              <a:t> (ОРЦ)</a:t>
            </a:r>
          </a:p>
          <a:p>
            <a:pPr>
              <a:spcBef>
                <a:spcPts val="300"/>
              </a:spcBef>
            </a:pPr>
            <a:r>
              <a:rPr lang="ru-RU" sz="1400" dirty="0"/>
              <a:t>5 000 м</a:t>
            </a:r>
            <a:r>
              <a:rPr lang="ru-RU" sz="1400" baseline="30000" dirty="0"/>
              <a:t>2</a:t>
            </a:r>
            <a:r>
              <a:rPr lang="ru-RU" sz="1400" dirty="0"/>
              <a:t> (ПСК)</a:t>
            </a:r>
          </a:p>
          <a:p>
            <a:pPr>
              <a:spcBef>
                <a:spcPts val="300"/>
              </a:spcBef>
            </a:pPr>
            <a:r>
              <a:rPr lang="ru-RU" sz="1400" dirty="0"/>
              <a:t>1 300 м</a:t>
            </a:r>
            <a:r>
              <a:rPr lang="ru-RU" sz="1400" baseline="30000" dirty="0"/>
              <a:t>2  </a:t>
            </a:r>
            <a:r>
              <a:rPr lang="ru-RU" sz="1400" dirty="0"/>
              <a:t>(ОХ)</a:t>
            </a:r>
          </a:p>
          <a:p>
            <a:pPr>
              <a:spcBef>
                <a:spcPts val="300"/>
              </a:spcBef>
            </a:pPr>
            <a:endParaRPr lang="ru-RU" sz="140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B5C7A73-8A4C-425B-831D-13AA38BDA5C4}"/>
              </a:ext>
            </a:extLst>
          </p:cNvPr>
          <p:cNvCxnSpPr/>
          <p:nvPr/>
        </p:nvCxnSpPr>
        <p:spPr>
          <a:xfrm>
            <a:off x="9704857" y="3638638"/>
            <a:ext cx="1791819" cy="0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459936B-0511-483A-9A60-ED5EE7E1D44E}"/>
              </a:ext>
            </a:extLst>
          </p:cNvPr>
          <p:cNvCxnSpPr/>
          <p:nvPr/>
        </p:nvCxnSpPr>
        <p:spPr>
          <a:xfrm>
            <a:off x="9704857" y="5620856"/>
            <a:ext cx="1791819" cy="0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CCFAC14-D678-4A65-8404-23421230F56D}"/>
              </a:ext>
            </a:extLst>
          </p:cNvPr>
          <p:cNvCxnSpPr>
            <a:cxnSpLocks/>
          </p:cNvCxnSpPr>
          <p:nvPr/>
        </p:nvCxnSpPr>
        <p:spPr>
          <a:xfrm rot="5400000" flipV="1">
            <a:off x="9377218" y="4197363"/>
            <a:ext cx="1080121" cy="0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3FD328A5-D197-4DDC-A6B2-3CE97500506C}"/>
              </a:ext>
            </a:extLst>
          </p:cNvPr>
          <p:cNvSpPr>
            <a:spLocks noChangeAspect="1"/>
          </p:cNvSpPr>
          <p:nvPr/>
        </p:nvSpPr>
        <p:spPr>
          <a:xfrm>
            <a:off x="9844464" y="3734499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6138402-F6E8-40C3-9C7E-CA194E1FC2DE}"/>
              </a:ext>
            </a:extLst>
          </p:cNvPr>
          <p:cNvSpPr>
            <a:spLocks noChangeAspect="1"/>
          </p:cNvSpPr>
          <p:nvPr/>
        </p:nvSpPr>
        <p:spPr>
          <a:xfrm>
            <a:off x="9844464" y="3996515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D8F591-1416-4AC1-9DA0-B1E470B72726}"/>
              </a:ext>
            </a:extLst>
          </p:cNvPr>
          <p:cNvSpPr>
            <a:spLocks noChangeAspect="1"/>
          </p:cNvSpPr>
          <p:nvPr/>
        </p:nvSpPr>
        <p:spPr>
          <a:xfrm>
            <a:off x="9844464" y="4256701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background">
            <a:extLst>
              <a:ext uri="{FF2B5EF4-FFF2-40B4-BE49-F238E27FC236}">
                <a16:creationId xmlns:a16="http://schemas.microsoft.com/office/drawing/2014/main" id="{AA3302C5-EE9B-4527-9212-02DB6D033327}"/>
              </a:ext>
            </a:extLst>
          </p:cNvPr>
          <p:cNvSpPr/>
          <p:nvPr/>
        </p:nvSpPr>
        <p:spPr>
          <a:xfrm>
            <a:off x="9844464" y="5836502"/>
            <a:ext cx="135920" cy="13592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background">
            <a:extLst>
              <a:ext uri="{FF2B5EF4-FFF2-40B4-BE49-F238E27FC236}">
                <a16:creationId xmlns:a16="http://schemas.microsoft.com/office/drawing/2014/main" id="{B976B6BA-F854-47ED-81C7-5A47C8B06CCD}"/>
              </a:ext>
            </a:extLst>
          </p:cNvPr>
          <p:cNvSpPr/>
          <p:nvPr/>
        </p:nvSpPr>
        <p:spPr>
          <a:xfrm>
            <a:off x="9844464" y="6098518"/>
            <a:ext cx="135920" cy="13592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aphic 77">
            <a:extLst>
              <a:ext uri="{FF2B5EF4-FFF2-40B4-BE49-F238E27FC236}">
                <a16:creationId xmlns:a16="http://schemas.microsoft.com/office/drawing/2014/main" id="{F39D75FF-96E8-42C5-BF5B-5E10706983A7}"/>
              </a:ext>
            </a:extLst>
          </p:cNvPr>
          <p:cNvGrpSpPr>
            <a:grpSpLocks noChangeAspect="1"/>
          </p:cNvGrpSpPr>
          <p:nvPr/>
        </p:nvGrpSpPr>
        <p:grpSpPr>
          <a:xfrm>
            <a:off x="936686" y="1865256"/>
            <a:ext cx="866074" cy="733174"/>
            <a:chOff x="976053" y="1917324"/>
            <a:chExt cx="787340" cy="666522"/>
          </a:xfrm>
          <a:solidFill>
            <a:srgbClr val="FFFFFF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4E249A7-994B-44B1-AADC-93A4FD1FA34C}"/>
                </a:ext>
              </a:extLst>
            </p:cNvPr>
            <p:cNvSpPr/>
            <p:nvPr/>
          </p:nvSpPr>
          <p:spPr>
            <a:xfrm>
              <a:off x="1229757" y="1917324"/>
              <a:ext cx="272218" cy="522200"/>
            </a:xfrm>
            <a:custGeom>
              <a:avLst/>
              <a:gdLst>
                <a:gd name="connsiteX0" fmla="*/ 215982 w 272218"/>
                <a:gd name="connsiteY0" fmla="*/ 407992 h 522200"/>
                <a:gd name="connsiteX1" fmla="*/ 151717 w 272218"/>
                <a:gd name="connsiteY1" fmla="*/ 431128 h 522200"/>
                <a:gd name="connsiteX2" fmla="*/ 151717 w 272218"/>
                <a:gd name="connsiteY2" fmla="*/ 423783 h 522200"/>
                <a:gd name="connsiteX3" fmla="*/ 192480 w 272218"/>
                <a:gd name="connsiteY3" fmla="*/ 402117 h 522200"/>
                <a:gd name="connsiteX4" fmla="*/ 211575 w 272218"/>
                <a:gd name="connsiteY4" fmla="*/ 389631 h 522200"/>
                <a:gd name="connsiteX5" fmla="*/ 212677 w 272218"/>
                <a:gd name="connsiteY5" fmla="*/ 368699 h 522200"/>
                <a:gd name="connsiteX6" fmla="*/ 192112 w 272218"/>
                <a:gd name="connsiteY6" fmla="*/ 368699 h 522200"/>
                <a:gd name="connsiteX7" fmla="*/ 161999 w 272218"/>
                <a:gd name="connsiteY7" fmla="*/ 388896 h 522200"/>
                <a:gd name="connsiteX8" fmla="*/ 241321 w 272218"/>
                <a:gd name="connsiteY8" fmla="*/ 346298 h 522200"/>
                <a:gd name="connsiteX9" fmla="*/ 241688 w 272218"/>
                <a:gd name="connsiteY9" fmla="*/ 346298 h 522200"/>
                <a:gd name="connsiteX10" fmla="*/ 215982 w 272218"/>
                <a:gd name="connsiteY10" fmla="*/ 407992 h 522200"/>
                <a:gd name="connsiteX11" fmla="*/ 215982 w 272218"/>
                <a:gd name="connsiteY11" fmla="*/ 407992 h 522200"/>
                <a:gd name="connsiteX12" fmla="*/ 115728 w 272218"/>
                <a:gd name="connsiteY12" fmla="*/ 276891 h 522200"/>
                <a:gd name="connsiteX13" fmla="*/ 75700 w 272218"/>
                <a:gd name="connsiteY13" fmla="*/ 255959 h 522200"/>
                <a:gd name="connsiteX14" fmla="*/ 56604 w 272218"/>
                <a:gd name="connsiteY14" fmla="*/ 211157 h 522200"/>
                <a:gd name="connsiteX15" fmla="*/ 98101 w 272218"/>
                <a:gd name="connsiteY15" fmla="*/ 225479 h 522200"/>
                <a:gd name="connsiteX16" fmla="*/ 115728 w 272218"/>
                <a:gd name="connsiteY16" fmla="*/ 276891 h 522200"/>
                <a:gd name="connsiteX17" fmla="*/ 115728 w 272218"/>
                <a:gd name="connsiteY17" fmla="*/ 276891 h 522200"/>
                <a:gd name="connsiteX18" fmla="*/ 108751 w 272218"/>
                <a:gd name="connsiteY18" fmla="*/ 101723 h 522200"/>
                <a:gd name="connsiteX19" fmla="*/ 136661 w 272218"/>
                <a:gd name="connsiteY19" fmla="*/ 44068 h 522200"/>
                <a:gd name="connsiteX20" fmla="*/ 164570 w 272218"/>
                <a:gd name="connsiteY20" fmla="*/ 101723 h 522200"/>
                <a:gd name="connsiteX21" fmla="*/ 152451 w 272218"/>
                <a:gd name="connsiteY21" fmla="*/ 131836 h 522200"/>
                <a:gd name="connsiteX22" fmla="*/ 152451 w 272218"/>
                <a:gd name="connsiteY22" fmla="*/ 89604 h 522200"/>
                <a:gd name="connsiteX23" fmla="*/ 121971 w 272218"/>
                <a:gd name="connsiteY23" fmla="*/ 89604 h 522200"/>
                <a:gd name="connsiteX24" fmla="*/ 121971 w 272218"/>
                <a:gd name="connsiteY24" fmla="*/ 132570 h 522200"/>
                <a:gd name="connsiteX25" fmla="*/ 108751 w 272218"/>
                <a:gd name="connsiteY25" fmla="*/ 101723 h 522200"/>
                <a:gd name="connsiteX26" fmla="*/ 108751 w 272218"/>
                <a:gd name="connsiteY26" fmla="*/ 101723 h 522200"/>
                <a:gd name="connsiteX27" fmla="*/ 173751 w 272218"/>
                <a:gd name="connsiteY27" fmla="*/ 227315 h 522200"/>
                <a:gd name="connsiteX28" fmla="*/ 215615 w 272218"/>
                <a:gd name="connsiteY28" fmla="*/ 211524 h 522200"/>
                <a:gd name="connsiteX29" fmla="*/ 196519 w 272218"/>
                <a:gd name="connsiteY29" fmla="*/ 256326 h 522200"/>
                <a:gd name="connsiteX30" fmla="*/ 156491 w 272218"/>
                <a:gd name="connsiteY30" fmla="*/ 277259 h 522200"/>
                <a:gd name="connsiteX31" fmla="*/ 173751 w 272218"/>
                <a:gd name="connsiteY31" fmla="*/ 227315 h 522200"/>
                <a:gd name="connsiteX32" fmla="*/ 173751 w 272218"/>
                <a:gd name="connsiteY32" fmla="*/ 227315 h 522200"/>
                <a:gd name="connsiteX33" fmla="*/ 56237 w 272218"/>
                <a:gd name="connsiteY33" fmla="*/ 407625 h 522200"/>
                <a:gd name="connsiteX34" fmla="*/ 30164 w 272218"/>
                <a:gd name="connsiteY34" fmla="*/ 346298 h 522200"/>
                <a:gd name="connsiteX35" fmla="*/ 30531 w 272218"/>
                <a:gd name="connsiteY35" fmla="*/ 346298 h 522200"/>
                <a:gd name="connsiteX36" fmla="*/ 110954 w 272218"/>
                <a:gd name="connsiteY36" fmla="*/ 387795 h 522200"/>
                <a:gd name="connsiteX37" fmla="*/ 79373 w 272218"/>
                <a:gd name="connsiteY37" fmla="*/ 366128 h 522200"/>
                <a:gd name="connsiteX38" fmla="*/ 58441 w 272218"/>
                <a:gd name="connsiteY38" fmla="*/ 368699 h 522200"/>
                <a:gd name="connsiteX39" fmla="*/ 61011 w 272218"/>
                <a:gd name="connsiteY39" fmla="*/ 389631 h 522200"/>
                <a:gd name="connsiteX40" fmla="*/ 120870 w 272218"/>
                <a:gd name="connsiteY40" fmla="*/ 424150 h 522200"/>
                <a:gd name="connsiteX41" fmla="*/ 120870 w 272218"/>
                <a:gd name="connsiteY41" fmla="*/ 431862 h 522200"/>
                <a:gd name="connsiteX42" fmla="*/ 56237 w 272218"/>
                <a:gd name="connsiteY42" fmla="*/ 407625 h 522200"/>
                <a:gd name="connsiteX43" fmla="*/ 56237 w 272218"/>
                <a:gd name="connsiteY43" fmla="*/ 407625 h 522200"/>
                <a:gd name="connsiteX44" fmla="*/ 272168 w 272218"/>
                <a:gd name="connsiteY44" fmla="*/ 314716 h 522200"/>
                <a:gd name="connsiteX45" fmla="*/ 161265 w 272218"/>
                <a:gd name="connsiteY45" fmla="*/ 339320 h 522200"/>
                <a:gd name="connsiteX46" fmla="*/ 152451 w 272218"/>
                <a:gd name="connsiteY46" fmla="*/ 350705 h 522200"/>
                <a:gd name="connsiteX47" fmla="*/ 152451 w 272218"/>
                <a:gd name="connsiteY47" fmla="*/ 305902 h 522200"/>
                <a:gd name="connsiteX48" fmla="*/ 156858 w 272218"/>
                <a:gd name="connsiteY48" fmla="*/ 306270 h 522200"/>
                <a:gd name="connsiteX49" fmla="*/ 217084 w 272218"/>
                <a:gd name="connsiteY49" fmla="*/ 277259 h 522200"/>
                <a:gd name="connsiteX50" fmla="*/ 246462 w 272218"/>
                <a:gd name="connsiteY50" fmla="*/ 196835 h 522200"/>
                <a:gd name="connsiteX51" fmla="*/ 246095 w 272218"/>
                <a:gd name="connsiteY51" fmla="*/ 184349 h 522200"/>
                <a:gd name="connsiteX52" fmla="*/ 233609 w 272218"/>
                <a:gd name="connsiteY52" fmla="*/ 182513 h 522200"/>
                <a:gd name="connsiteX53" fmla="*/ 156124 w 272218"/>
                <a:gd name="connsiteY53" fmla="*/ 203078 h 522200"/>
                <a:gd name="connsiteX54" fmla="*/ 152451 w 272218"/>
                <a:gd name="connsiteY54" fmla="*/ 208219 h 522200"/>
                <a:gd name="connsiteX55" fmla="*/ 152451 w 272218"/>
                <a:gd name="connsiteY55" fmla="*/ 163050 h 522200"/>
                <a:gd name="connsiteX56" fmla="*/ 194316 w 272218"/>
                <a:gd name="connsiteY56" fmla="*/ 101723 h 522200"/>
                <a:gd name="connsiteX57" fmla="*/ 136661 w 272218"/>
                <a:gd name="connsiteY57" fmla="*/ 0 h 522200"/>
                <a:gd name="connsiteX58" fmla="*/ 79005 w 272218"/>
                <a:gd name="connsiteY58" fmla="*/ 101723 h 522200"/>
                <a:gd name="connsiteX59" fmla="*/ 121604 w 272218"/>
                <a:gd name="connsiteY59" fmla="*/ 163417 h 522200"/>
                <a:gd name="connsiteX60" fmla="*/ 121604 w 272218"/>
                <a:gd name="connsiteY60" fmla="*/ 208219 h 522200"/>
                <a:gd name="connsiteX61" fmla="*/ 118299 w 272218"/>
                <a:gd name="connsiteY61" fmla="*/ 204180 h 522200"/>
                <a:gd name="connsiteX62" fmla="*/ 38610 w 272218"/>
                <a:gd name="connsiteY62" fmla="*/ 182513 h 522200"/>
                <a:gd name="connsiteX63" fmla="*/ 26124 w 272218"/>
                <a:gd name="connsiteY63" fmla="*/ 184349 h 522200"/>
                <a:gd name="connsiteX64" fmla="*/ 25757 w 272218"/>
                <a:gd name="connsiteY64" fmla="*/ 196835 h 522200"/>
                <a:gd name="connsiteX65" fmla="*/ 55136 w 272218"/>
                <a:gd name="connsiteY65" fmla="*/ 277259 h 522200"/>
                <a:gd name="connsiteX66" fmla="*/ 115361 w 272218"/>
                <a:gd name="connsiteY66" fmla="*/ 306270 h 522200"/>
                <a:gd name="connsiteX67" fmla="*/ 121604 w 272218"/>
                <a:gd name="connsiteY67" fmla="*/ 305902 h 522200"/>
                <a:gd name="connsiteX68" fmla="*/ 121604 w 272218"/>
                <a:gd name="connsiteY68" fmla="*/ 350705 h 522200"/>
                <a:gd name="connsiteX69" fmla="*/ 110587 w 272218"/>
                <a:gd name="connsiteY69" fmla="*/ 339320 h 522200"/>
                <a:gd name="connsiteX70" fmla="*/ 51 w 272218"/>
                <a:gd name="connsiteY70" fmla="*/ 314716 h 522200"/>
                <a:gd name="connsiteX71" fmla="*/ 35672 w 272218"/>
                <a:gd name="connsiteY71" fmla="*/ 426721 h 522200"/>
                <a:gd name="connsiteX72" fmla="*/ 121604 w 272218"/>
                <a:gd name="connsiteY72" fmla="*/ 461608 h 522200"/>
                <a:gd name="connsiteX73" fmla="*/ 121604 w 272218"/>
                <a:gd name="connsiteY73" fmla="*/ 522201 h 522200"/>
                <a:gd name="connsiteX74" fmla="*/ 152084 w 272218"/>
                <a:gd name="connsiteY74" fmla="*/ 522201 h 522200"/>
                <a:gd name="connsiteX75" fmla="*/ 152084 w 272218"/>
                <a:gd name="connsiteY75" fmla="*/ 461608 h 522200"/>
                <a:gd name="connsiteX76" fmla="*/ 235813 w 272218"/>
                <a:gd name="connsiteY76" fmla="*/ 426721 h 522200"/>
                <a:gd name="connsiteX77" fmla="*/ 272168 w 272218"/>
                <a:gd name="connsiteY77" fmla="*/ 314716 h 522200"/>
                <a:gd name="connsiteX78" fmla="*/ 272168 w 272218"/>
                <a:gd name="connsiteY78" fmla="*/ 314716 h 52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72218" h="522200">
                  <a:moveTo>
                    <a:pt x="215982" y="407992"/>
                  </a:moveTo>
                  <a:cubicBezTo>
                    <a:pt x="188073" y="434433"/>
                    <a:pt x="157960" y="436269"/>
                    <a:pt x="151717" y="431128"/>
                  </a:cubicBezTo>
                  <a:lnTo>
                    <a:pt x="151717" y="423783"/>
                  </a:lnTo>
                  <a:cubicBezTo>
                    <a:pt x="163836" y="419744"/>
                    <a:pt x="186604" y="404687"/>
                    <a:pt x="192480" y="402117"/>
                  </a:cubicBezTo>
                  <a:cubicBezTo>
                    <a:pt x="200191" y="398444"/>
                    <a:pt x="206801" y="393670"/>
                    <a:pt x="211575" y="389631"/>
                  </a:cubicBezTo>
                  <a:cubicBezTo>
                    <a:pt x="217818" y="384122"/>
                    <a:pt x="218186" y="374942"/>
                    <a:pt x="212677" y="368699"/>
                  </a:cubicBezTo>
                  <a:cubicBezTo>
                    <a:pt x="207169" y="362456"/>
                    <a:pt x="199090" y="363190"/>
                    <a:pt x="192112" y="368699"/>
                  </a:cubicBezTo>
                  <a:cubicBezTo>
                    <a:pt x="189542" y="370535"/>
                    <a:pt x="166406" y="385591"/>
                    <a:pt x="161999" y="388896"/>
                  </a:cubicBezTo>
                  <a:cubicBezTo>
                    <a:pt x="179994" y="362089"/>
                    <a:pt x="188440" y="346298"/>
                    <a:pt x="241321" y="346298"/>
                  </a:cubicBezTo>
                  <a:lnTo>
                    <a:pt x="241688" y="346298"/>
                  </a:lnTo>
                  <a:cubicBezTo>
                    <a:pt x="240219" y="356580"/>
                    <a:pt x="234711" y="390365"/>
                    <a:pt x="215982" y="407992"/>
                  </a:cubicBezTo>
                  <a:lnTo>
                    <a:pt x="215982" y="407992"/>
                  </a:lnTo>
                  <a:close/>
                  <a:moveTo>
                    <a:pt x="115728" y="276891"/>
                  </a:moveTo>
                  <a:cubicBezTo>
                    <a:pt x="107282" y="276891"/>
                    <a:pt x="91859" y="271383"/>
                    <a:pt x="75700" y="255959"/>
                  </a:cubicBezTo>
                  <a:cubicBezTo>
                    <a:pt x="63215" y="243841"/>
                    <a:pt x="58441" y="224377"/>
                    <a:pt x="56604" y="211157"/>
                  </a:cubicBezTo>
                  <a:cubicBezTo>
                    <a:pt x="67989" y="211524"/>
                    <a:pt x="85983" y="214095"/>
                    <a:pt x="98101" y="225479"/>
                  </a:cubicBezTo>
                  <a:cubicBezTo>
                    <a:pt x="117565" y="243841"/>
                    <a:pt x="133356" y="276891"/>
                    <a:pt x="115728" y="276891"/>
                  </a:cubicBezTo>
                  <a:lnTo>
                    <a:pt x="115728" y="276891"/>
                  </a:lnTo>
                  <a:close/>
                  <a:moveTo>
                    <a:pt x="108751" y="101723"/>
                  </a:moveTo>
                  <a:cubicBezTo>
                    <a:pt x="108751" y="83728"/>
                    <a:pt x="124175" y="59858"/>
                    <a:pt x="136661" y="44068"/>
                  </a:cubicBezTo>
                  <a:cubicBezTo>
                    <a:pt x="148779" y="59491"/>
                    <a:pt x="164570" y="83728"/>
                    <a:pt x="164570" y="101723"/>
                  </a:cubicBezTo>
                  <a:cubicBezTo>
                    <a:pt x="164570" y="119350"/>
                    <a:pt x="159429" y="127796"/>
                    <a:pt x="152451" y="131836"/>
                  </a:cubicBezTo>
                  <a:lnTo>
                    <a:pt x="152451" y="89604"/>
                  </a:lnTo>
                  <a:lnTo>
                    <a:pt x="121971" y="89604"/>
                  </a:lnTo>
                  <a:lnTo>
                    <a:pt x="121971" y="132570"/>
                  </a:lnTo>
                  <a:cubicBezTo>
                    <a:pt x="114627" y="128898"/>
                    <a:pt x="108751" y="120084"/>
                    <a:pt x="108751" y="101723"/>
                  </a:cubicBezTo>
                  <a:lnTo>
                    <a:pt x="108751" y="101723"/>
                  </a:lnTo>
                  <a:close/>
                  <a:moveTo>
                    <a:pt x="173751" y="227315"/>
                  </a:moveTo>
                  <a:cubicBezTo>
                    <a:pt x="185869" y="215931"/>
                    <a:pt x="204231" y="211892"/>
                    <a:pt x="215615" y="211524"/>
                  </a:cubicBezTo>
                  <a:cubicBezTo>
                    <a:pt x="213779" y="224745"/>
                    <a:pt x="209372" y="244208"/>
                    <a:pt x="196519" y="256326"/>
                  </a:cubicBezTo>
                  <a:cubicBezTo>
                    <a:pt x="180361" y="271750"/>
                    <a:pt x="164937" y="277259"/>
                    <a:pt x="156491" y="277259"/>
                  </a:cubicBezTo>
                  <a:cubicBezTo>
                    <a:pt x="148412" y="276891"/>
                    <a:pt x="142903" y="256694"/>
                    <a:pt x="173751" y="227315"/>
                  </a:cubicBezTo>
                  <a:lnTo>
                    <a:pt x="173751" y="227315"/>
                  </a:lnTo>
                  <a:close/>
                  <a:moveTo>
                    <a:pt x="56237" y="407625"/>
                  </a:moveTo>
                  <a:cubicBezTo>
                    <a:pt x="37876" y="389998"/>
                    <a:pt x="32000" y="356213"/>
                    <a:pt x="30164" y="346298"/>
                  </a:cubicBezTo>
                  <a:lnTo>
                    <a:pt x="30531" y="346298"/>
                  </a:lnTo>
                  <a:cubicBezTo>
                    <a:pt x="65051" y="346298"/>
                    <a:pt x="88553" y="351806"/>
                    <a:pt x="110954" y="387795"/>
                  </a:cubicBezTo>
                  <a:cubicBezTo>
                    <a:pt x="99938" y="380450"/>
                    <a:pt x="89655" y="373473"/>
                    <a:pt x="79373" y="366128"/>
                  </a:cubicBezTo>
                  <a:cubicBezTo>
                    <a:pt x="72763" y="361354"/>
                    <a:pt x="63582" y="362089"/>
                    <a:pt x="58441" y="368699"/>
                  </a:cubicBezTo>
                  <a:cubicBezTo>
                    <a:pt x="53299" y="374942"/>
                    <a:pt x="54034" y="384857"/>
                    <a:pt x="61011" y="389631"/>
                  </a:cubicBezTo>
                  <a:cubicBezTo>
                    <a:pt x="79373" y="402484"/>
                    <a:pt x="100305" y="412766"/>
                    <a:pt x="120870" y="424150"/>
                  </a:cubicBezTo>
                  <a:cubicBezTo>
                    <a:pt x="120870" y="424150"/>
                    <a:pt x="120870" y="431862"/>
                    <a:pt x="120870" y="431862"/>
                  </a:cubicBezTo>
                  <a:cubicBezTo>
                    <a:pt x="115361" y="436269"/>
                    <a:pt x="88186" y="437738"/>
                    <a:pt x="56237" y="407625"/>
                  </a:cubicBezTo>
                  <a:lnTo>
                    <a:pt x="56237" y="407625"/>
                  </a:lnTo>
                  <a:close/>
                  <a:moveTo>
                    <a:pt x="272168" y="314716"/>
                  </a:moveTo>
                  <a:cubicBezTo>
                    <a:pt x="232508" y="308473"/>
                    <a:pt x="190643" y="311411"/>
                    <a:pt x="161265" y="339320"/>
                  </a:cubicBezTo>
                  <a:cubicBezTo>
                    <a:pt x="157960" y="342258"/>
                    <a:pt x="155022" y="347767"/>
                    <a:pt x="152451" y="350705"/>
                  </a:cubicBezTo>
                  <a:lnTo>
                    <a:pt x="152451" y="305902"/>
                  </a:lnTo>
                  <a:cubicBezTo>
                    <a:pt x="153920" y="305902"/>
                    <a:pt x="155389" y="306270"/>
                    <a:pt x="156858" y="306270"/>
                  </a:cubicBezTo>
                  <a:cubicBezTo>
                    <a:pt x="175587" y="306270"/>
                    <a:pt x="197988" y="295620"/>
                    <a:pt x="217084" y="277259"/>
                  </a:cubicBezTo>
                  <a:cubicBezTo>
                    <a:pt x="246830" y="248982"/>
                    <a:pt x="246462" y="199039"/>
                    <a:pt x="246462" y="196835"/>
                  </a:cubicBezTo>
                  <a:lnTo>
                    <a:pt x="246095" y="184349"/>
                  </a:lnTo>
                  <a:lnTo>
                    <a:pt x="233609" y="182513"/>
                  </a:lnTo>
                  <a:cubicBezTo>
                    <a:pt x="208270" y="178474"/>
                    <a:pt x="176689" y="183615"/>
                    <a:pt x="156124" y="203078"/>
                  </a:cubicBezTo>
                  <a:cubicBezTo>
                    <a:pt x="155757" y="203445"/>
                    <a:pt x="152819" y="207852"/>
                    <a:pt x="152451" y="208219"/>
                  </a:cubicBezTo>
                  <a:lnTo>
                    <a:pt x="152451" y="163050"/>
                  </a:lnTo>
                  <a:cubicBezTo>
                    <a:pt x="178892" y="157174"/>
                    <a:pt x="194316" y="135141"/>
                    <a:pt x="194316" y="101723"/>
                  </a:cubicBezTo>
                  <a:cubicBezTo>
                    <a:pt x="194316" y="64632"/>
                    <a:pt x="161632" y="26073"/>
                    <a:pt x="136661" y="0"/>
                  </a:cubicBezTo>
                  <a:cubicBezTo>
                    <a:pt x="111689" y="26073"/>
                    <a:pt x="79005" y="64632"/>
                    <a:pt x="79005" y="101723"/>
                  </a:cubicBezTo>
                  <a:cubicBezTo>
                    <a:pt x="79005" y="135508"/>
                    <a:pt x="94796" y="157542"/>
                    <a:pt x="121604" y="163417"/>
                  </a:cubicBezTo>
                  <a:lnTo>
                    <a:pt x="121604" y="208219"/>
                  </a:lnTo>
                  <a:cubicBezTo>
                    <a:pt x="120502" y="207118"/>
                    <a:pt x="119401" y="205281"/>
                    <a:pt x="118299" y="204180"/>
                  </a:cubicBezTo>
                  <a:cubicBezTo>
                    <a:pt x="97367" y="184349"/>
                    <a:pt x="62480" y="178474"/>
                    <a:pt x="38610" y="182513"/>
                  </a:cubicBezTo>
                  <a:lnTo>
                    <a:pt x="26124" y="184349"/>
                  </a:lnTo>
                  <a:lnTo>
                    <a:pt x="25757" y="196835"/>
                  </a:lnTo>
                  <a:cubicBezTo>
                    <a:pt x="25757" y="199039"/>
                    <a:pt x="25023" y="248982"/>
                    <a:pt x="55136" y="277259"/>
                  </a:cubicBezTo>
                  <a:cubicBezTo>
                    <a:pt x="74231" y="295253"/>
                    <a:pt x="96633" y="306270"/>
                    <a:pt x="115361" y="306270"/>
                  </a:cubicBezTo>
                  <a:cubicBezTo>
                    <a:pt x="117565" y="306270"/>
                    <a:pt x="119768" y="306270"/>
                    <a:pt x="121604" y="305902"/>
                  </a:cubicBezTo>
                  <a:lnTo>
                    <a:pt x="121604" y="350705"/>
                  </a:lnTo>
                  <a:cubicBezTo>
                    <a:pt x="118299" y="346665"/>
                    <a:pt x="114627" y="342993"/>
                    <a:pt x="110587" y="339320"/>
                  </a:cubicBezTo>
                  <a:cubicBezTo>
                    <a:pt x="81209" y="311778"/>
                    <a:pt x="39345" y="308840"/>
                    <a:pt x="51" y="314716"/>
                  </a:cubicBezTo>
                  <a:cubicBezTo>
                    <a:pt x="-1051" y="373840"/>
                    <a:pt x="15842" y="407992"/>
                    <a:pt x="35672" y="426721"/>
                  </a:cubicBezTo>
                  <a:cubicBezTo>
                    <a:pt x="69457" y="458670"/>
                    <a:pt x="103977" y="466015"/>
                    <a:pt x="121604" y="461608"/>
                  </a:cubicBezTo>
                  <a:lnTo>
                    <a:pt x="121604" y="522201"/>
                  </a:lnTo>
                  <a:lnTo>
                    <a:pt x="152084" y="522201"/>
                  </a:lnTo>
                  <a:lnTo>
                    <a:pt x="152084" y="461608"/>
                  </a:lnTo>
                  <a:cubicBezTo>
                    <a:pt x="180361" y="467116"/>
                    <a:pt x="214146" y="447286"/>
                    <a:pt x="235813" y="426721"/>
                  </a:cubicBezTo>
                  <a:cubicBezTo>
                    <a:pt x="256010" y="407992"/>
                    <a:pt x="273270" y="374207"/>
                    <a:pt x="272168" y="314716"/>
                  </a:cubicBezTo>
                  <a:lnTo>
                    <a:pt x="272168" y="31471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078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A07986F-AF1F-4465-84A7-86198CCF63B2}"/>
                </a:ext>
              </a:extLst>
            </p:cNvPr>
            <p:cNvSpPr/>
            <p:nvPr/>
          </p:nvSpPr>
          <p:spPr>
            <a:xfrm>
              <a:off x="976053" y="1992606"/>
              <a:ext cx="787340" cy="591240"/>
            </a:xfrm>
            <a:custGeom>
              <a:avLst/>
              <a:gdLst>
                <a:gd name="connsiteX0" fmla="*/ 713528 w 787340"/>
                <a:gd name="connsiteY0" fmla="*/ 531749 h 591240"/>
                <a:gd name="connsiteX1" fmla="*/ 728217 w 787340"/>
                <a:gd name="connsiteY1" fmla="*/ 546438 h 591240"/>
                <a:gd name="connsiteX2" fmla="*/ 713528 w 787340"/>
                <a:gd name="connsiteY2" fmla="*/ 561127 h 591240"/>
                <a:gd name="connsiteX3" fmla="*/ 698839 w 787340"/>
                <a:gd name="connsiteY3" fmla="*/ 546438 h 591240"/>
                <a:gd name="connsiteX4" fmla="*/ 713528 w 787340"/>
                <a:gd name="connsiteY4" fmla="*/ 531749 h 591240"/>
                <a:gd name="connsiteX5" fmla="*/ 713528 w 787340"/>
                <a:gd name="connsiteY5" fmla="*/ 531749 h 591240"/>
                <a:gd name="connsiteX6" fmla="*/ 73813 w 787340"/>
                <a:gd name="connsiteY6" fmla="*/ 561127 h 591240"/>
                <a:gd name="connsiteX7" fmla="*/ 59124 w 787340"/>
                <a:gd name="connsiteY7" fmla="*/ 546438 h 591240"/>
                <a:gd name="connsiteX8" fmla="*/ 73813 w 787340"/>
                <a:gd name="connsiteY8" fmla="*/ 531749 h 591240"/>
                <a:gd name="connsiteX9" fmla="*/ 88502 w 787340"/>
                <a:gd name="connsiteY9" fmla="*/ 546438 h 591240"/>
                <a:gd name="connsiteX10" fmla="*/ 73813 w 787340"/>
                <a:gd name="connsiteY10" fmla="*/ 561127 h 591240"/>
                <a:gd name="connsiteX11" fmla="*/ 73813 w 787340"/>
                <a:gd name="connsiteY11" fmla="*/ 561127 h 591240"/>
                <a:gd name="connsiteX12" fmla="*/ 44435 w 787340"/>
                <a:gd name="connsiteY12" fmla="*/ 315083 h 591240"/>
                <a:gd name="connsiteX13" fmla="*/ 29746 w 787340"/>
                <a:gd name="connsiteY13" fmla="*/ 300394 h 591240"/>
                <a:gd name="connsiteX14" fmla="*/ 44435 w 787340"/>
                <a:gd name="connsiteY14" fmla="*/ 285705 h 591240"/>
                <a:gd name="connsiteX15" fmla="*/ 59124 w 787340"/>
                <a:gd name="connsiteY15" fmla="*/ 300394 h 591240"/>
                <a:gd name="connsiteX16" fmla="*/ 44435 w 787340"/>
                <a:gd name="connsiteY16" fmla="*/ 315083 h 591240"/>
                <a:gd name="connsiteX17" fmla="*/ 44435 w 787340"/>
                <a:gd name="connsiteY17" fmla="*/ 315083 h 591240"/>
                <a:gd name="connsiteX18" fmla="*/ 83728 w 787340"/>
                <a:gd name="connsiteY18" fmla="*/ 59491 h 591240"/>
                <a:gd name="connsiteX19" fmla="*/ 69039 w 787340"/>
                <a:gd name="connsiteY19" fmla="*/ 44802 h 591240"/>
                <a:gd name="connsiteX20" fmla="*/ 83728 w 787340"/>
                <a:gd name="connsiteY20" fmla="*/ 30113 h 591240"/>
                <a:gd name="connsiteX21" fmla="*/ 98418 w 787340"/>
                <a:gd name="connsiteY21" fmla="*/ 44802 h 591240"/>
                <a:gd name="connsiteX22" fmla="*/ 83728 w 787340"/>
                <a:gd name="connsiteY22" fmla="*/ 59491 h 591240"/>
                <a:gd name="connsiteX23" fmla="*/ 83728 w 787340"/>
                <a:gd name="connsiteY23" fmla="*/ 59491 h 591240"/>
                <a:gd name="connsiteX24" fmla="*/ 703613 w 787340"/>
                <a:gd name="connsiteY24" fmla="*/ 29746 h 591240"/>
                <a:gd name="connsiteX25" fmla="*/ 718302 w 787340"/>
                <a:gd name="connsiteY25" fmla="*/ 44435 h 591240"/>
                <a:gd name="connsiteX26" fmla="*/ 703613 w 787340"/>
                <a:gd name="connsiteY26" fmla="*/ 59124 h 591240"/>
                <a:gd name="connsiteX27" fmla="*/ 688923 w 787340"/>
                <a:gd name="connsiteY27" fmla="*/ 44435 h 591240"/>
                <a:gd name="connsiteX28" fmla="*/ 703613 w 787340"/>
                <a:gd name="connsiteY28" fmla="*/ 29746 h 591240"/>
                <a:gd name="connsiteX29" fmla="*/ 703613 w 787340"/>
                <a:gd name="connsiteY29" fmla="*/ 29746 h 591240"/>
                <a:gd name="connsiteX30" fmla="*/ 742906 w 787340"/>
                <a:gd name="connsiteY30" fmla="*/ 285338 h 591240"/>
                <a:gd name="connsiteX31" fmla="*/ 757595 w 787340"/>
                <a:gd name="connsiteY31" fmla="*/ 300027 h 591240"/>
                <a:gd name="connsiteX32" fmla="*/ 742906 w 787340"/>
                <a:gd name="connsiteY32" fmla="*/ 314716 h 591240"/>
                <a:gd name="connsiteX33" fmla="*/ 728217 w 787340"/>
                <a:gd name="connsiteY33" fmla="*/ 300027 h 591240"/>
                <a:gd name="connsiteX34" fmla="*/ 742906 w 787340"/>
                <a:gd name="connsiteY34" fmla="*/ 285338 h 591240"/>
                <a:gd name="connsiteX35" fmla="*/ 742906 w 787340"/>
                <a:gd name="connsiteY35" fmla="*/ 285338 h 591240"/>
                <a:gd name="connsiteX36" fmla="*/ 702511 w 787340"/>
                <a:gd name="connsiteY36" fmla="*/ 318388 h 591240"/>
                <a:gd name="connsiteX37" fmla="*/ 742906 w 787340"/>
                <a:gd name="connsiteY37" fmla="*/ 344462 h 591240"/>
                <a:gd name="connsiteX38" fmla="*/ 787341 w 787340"/>
                <a:gd name="connsiteY38" fmla="*/ 300027 h 591240"/>
                <a:gd name="connsiteX39" fmla="*/ 742906 w 787340"/>
                <a:gd name="connsiteY39" fmla="*/ 255592 h 591240"/>
                <a:gd name="connsiteX40" fmla="*/ 700307 w 787340"/>
                <a:gd name="connsiteY40" fmla="*/ 287541 h 591240"/>
                <a:gd name="connsiteX41" fmla="*/ 650731 w 787340"/>
                <a:gd name="connsiteY41" fmla="*/ 287541 h 591240"/>
                <a:gd name="connsiteX42" fmla="*/ 609602 w 787340"/>
                <a:gd name="connsiteY42" fmla="*/ 159011 h 591240"/>
                <a:gd name="connsiteX43" fmla="*/ 684149 w 787340"/>
                <a:gd name="connsiteY43" fmla="*/ 84463 h 591240"/>
                <a:gd name="connsiteX44" fmla="*/ 703245 w 787340"/>
                <a:gd name="connsiteY44" fmla="*/ 88870 h 591240"/>
                <a:gd name="connsiteX45" fmla="*/ 747680 w 787340"/>
                <a:gd name="connsiteY45" fmla="*/ 44435 h 591240"/>
                <a:gd name="connsiteX46" fmla="*/ 703245 w 787340"/>
                <a:gd name="connsiteY46" fmla="*/ 0 h 591240"/>
                <a:gd name="connsiteX47" fmla="*/ 658810 w 787340"/>
                <a:gd name="connsiteY47" fmla="*/ 44435 h 591240"/>
                <a:gd name="connsiteX48" fmla="*/ 663217 w 787340"/>
                <a:gd name="connsiteY48" fmla="*/ 63531 h 591240"/>
                <a:gd name="connsiteX49" fmla="*/ 591975 w 787340"/>
                <a:gd name="connsiteY49" fmla="*/ 134773 h 591240"/>
                <a:gd name="connsiteX50" fmla="*/ 466749 w 787340"/>
                <a:gd name="connsiteY50" fmla="*/ 50310 h 591240"/>
                <a:gd name="connsiteX51" fmla="*/ 466749 w 787340"/>
                <a:gd name="connsiteY51" fmla="*/ 81525 h 591240"/>
                <a:gd name="connsiteX52" fmla="*/ 621353 w 787340"/>
                <a:gd name="connsiteY52" fmla="*/ 300027 h 591240"/>
                <a:gd name="connsiteX53" fmla="*/ 389631 w 787340"/>
                <a:gd name="connsiteY53" fmla="*/ 531749 h 591240"/>
                <a:gd name="connsiteX54" fmla="*/ 157909 w 787340"/>
                <a:gd name="connsiteY54" fmla="*/ 300027 h 591240"/>
                <a:gd name="connsiteX55" fmla="*/ 311411 w 787340"/>
                <a:gd name="connsiteY55" fmla="*/ 81892 h 591240"/>
                <a:gd name="connsiteX56" fmla="*/ 311411 w 787340"/>
                <a:gd name="connsiteY56" fmla="*/ 50678 h 591240"/>
                <a:gd name="connsiteX57" fmla="*/ 190960 w 787340"/>
                <a:gd name="connsiteY57" fmla="*/ 131101 h 591240"/>
                <a:gd name="connsiteX58" fmla="*/ 123756 w 787340"/>
                <a:gd name="connsiteY58" fmla="*/ 63531 h 591240"/>
                <a:gd name="connsiteX59" fmla="*/ 128163 w 787340"/>
                <a:gd name="connsiteY59" fmla="*/ 44435 h 591240"/>
                <a:gd name="connsiteX60" fmla="*/ 83728 w 787340"/>
                <a:gd name="connsiteY60" fmla="*/ 0 h 591240"/>
                <a:gd name="connsiteX61" fmla="*/ 39294 w 787340"/>
                <a:gd name="connsiteY61" fmla="*/ 44435 h 591240"/>
                <a:gd name="connsiteX62" fmla="*/ 83728 w 787340"/>
                <a:gd name="connsiteY62" fmla="*/ 88870 h 591240"/>
                <a:gd name="connsiteX63" fmla="*/ 102824 w 787340"/>
                <a:gd name="connsiteY63" fmla="*/ 84463 h 591240"/>
                <a:gd name="connsiteX64" fmla="*/ 172965 w 787340"/>
                <a:gd name="connsiteY64" fmla="*/ 154604 h 591240"/>
                <a:gd name="connsiteX65" fmla="*/ 128898 w 787340"/>
                <a:gd name="connsiteY65" fmla="*/ 287908 h 591240"/>
                <a:gd name="connsiteX66" fmla="*/ 86666 w 787340"/>
                <a:gd name="connsiteY66" fmla="*/ 287908 h 591240"/>
                <a:gd name="connsiteX67" fmla="*/ 44068 w 787340"/>
                <a:gd name="connsiteY67" fmla="*/ 255959 h 591240"/>
                <a:gd name="connsiteX68" fmla="*/ 0 w 787340"/>
                <a:gd name="connsiteY68" fmla="*/ 300027 h 591240"/>
                <a:gd name="connsiteX69" fmla="*/ 44435 w 787340"/>
                <a:gd name="connsiteY69" fmla="*/ 344462 h 591240"/>
                <a:gd name="connsiteX70" fmla="*/ 84830 w 787340"/>
                <a:gd name="connsiteY70" fmla="*/ 318388 h 591240"/>
                <a:gd name="connsiteX71" fmla="*/ 129265 w 787340"/>
                <a:gd name="connsiteY71" fmla="*/ 318388 h 591240"/>
                <a:gd name="connsiteX72" fmla="*/ 181044 w 787340"/>
                <a:gd name="connsiteY72" fmla="*/ 457201 h 591240"/>
                <a:gd name="connsiteX73" fmla="*/ 95847 w 787340"/>
                <a:gd name="connsiteY73" fmla="*/ 508246 h 591240"/>
                <a:gd name="connsiteX74" fmla="*/ 73813 w 787340"/>
                <a:gd name="connsiteY74" fmla="*/ 502370 h 591240"/>
                <a:gd name="connsiteX75" fmla="*/ 29378 w 787340"/>
                <a:gd name="connsiteY75" fmla="*/ 546805 h 591240"/>
                <a:gd name="connsiteX76" fmla="*/ 73813 w 787340"/>
                <a:gd name="connsiteY76" fmla="*/ 591240 h 591240"/>
                <a:gd name="connsiteX77" fmla="*/ 118248 w 787340"/>
                <a:gd name="connsiteY77" fmla="*/ 546805 h 591240"/>
                <a:gd name="connsiteX78" fmla="*/ 115310 w 787340"/>
                <a:gd name="connsiteY78" fmla="*/ 531382 h 591240"/>
                <a:gd name="connsiteX79" fmla="*/ 199406 w 787340"/>
                <a:gd name="connsiteY79" fmla="*/ 480704 h 591240"/>
                <a:gd name="connsiteX80" fmla="*/ 200140 w 787340"/>
                <a:gd name="connsiteY80" fmla="*/ 479969 h 591240"/>
                <a:gd name="connsiteX81" fmla="*/ 389631 w 787340"/>
                <a:gd name="connsiteY81" fmla="*/ 561862 h 591240"/>
                <a:gd name="connsiteX82" fmla="*/ 581692 w 787340"/>
                <a:gd name="connsiteY82" fmla="*/ 477399 h 591240"/>
                <a:gd name="connsiteX83" fmla="*/ 671664 w 787340"/>
                <a:gd name="connsiteY83" fmla="*/ 531382 h 591240"/>
                <a:gd name="connsiteX84" fmla="*/ 668726 w 787340"/>
                <a:gd name="connsiteY84" fmla="*/ 546805 h 591240"/>
                <a:gd name="connsiteX85" fmla="*/ 713160 w 787340"/>
                <a:gd name="connsiteY85" fmla="*/ 591240 h 591240"/>
                <a:gd name="connsiteX86" fmla="*/ 757595 w 787340"/>
                <a:gd name="connsiteY86" fmla="*/ 546805 h 591240"/>
                <a:gd name="connsiteX87" fmla="*/ 713160 w 787340"/>
                <a:gd name="connsiteY87" fmla="*/ 502370 h 591240"/>
                <a:gd name="connsiteX88" fmla="*/ 691127 w 787340"/>
                <a:gd name="connsiteY88" fmla="*/ 508246 h 591240"/>
                <a:gd name="connsiteX89" fmla="*/ 600788 w 787340"/>
                <a:gd name="connsiteY89" fmla="*/ 453896 h 591240"/>
                <a:gd name="connsiteX90" fmla="*/ 650364 w 787340"/>
                <a:gd name="connsiteY90" fmla="*/ 318388 h 591240"/>
                <a:gd name="connsiteX91" fmla="*/ 702511 w 787340"/>
                <a:gd name="connsiteY91" fmla="*/ 318388 h 591240"/>
                <a:gd name="connsiteX92" fmla="*/ 702511 w 787340"/>
                <a:gd name="connsiteY92" fmla="*/ 318388 h 59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787340" h="591240">
                  <a:moveTo>
                    <a:pt x="713528" y="531749"/>
                  </a:moveTo>
                  <a:cubicBezTo>
                    <a:pt x="721607" y="531749"/>
                    <a:pt x="728217" y="538359"/>
                    <a:pt x="728217" y="546438"/>
                  </a:cubicBezTo>
                  <a:cubicBezTo>
                    <a:pt x="728217" y="554517"/>
                    <a:pt x="721607" y="561127"/>
                    <a:pt x="713528" y="561127"/>
                  </a:cubicBezTo>
                  <a:cubicBezTo>
                    <a:pt x="705449" y="561127"/>
                    <a:pt x="698839" y="554517"/>
                    <a:pt x="698839" y="546438"/>
                  </a:cubicBezTo>
                  <a:cubicBezTo>
                    <a:pt x="698839" y="538359"/>
                    <a:pt x="705449" y="531749"/>
                    <a:pt x="713528" y="531749"/>
                  </a:cubicBezTo>
                  <a:lnTo>
                    <a:pt x="713528" y="531749"/>
                  </a:lnTo>
                  <a:close/>
                  <a:moveTo>
                    <a:pt x="73813" y="561127"/>
                  </a:moveTo>
                  <a:cubicBezTo>
                    <a:pt x="65734" y="561127"/>
                    <a:pt x="59124" y="554517"/>
                    <a:pt x="59124" y="546438"/>
                  </a:cubicBezTo>
                  <a:cubicBezTo>
                    <a:pt x="59124" y="538359"/>
                    <a:pt x="65734" y="531749"/>
                    <a:pt x="73813" y="531749"/>
                  </a:cubicBezTo>
                  <a:cubicBezTo>
                    <a:pt x="81892" y="531749"/>
                    <a:pt x="88502" y="538359"/>
                    <a:pt x="88502" y="546438"/>
                  </a:cubicBezTo>
                  <a:cubicBezTo>
                    <a:pt x="88502" y="554517"/>
                    <a:pt x="81892" y="561127"/>
                    <a:pt x="73813" y="561127"/>
                  </a:cubicBezTo>
                  <a:lnTo>
                    <a:pt x="73813" y="561127"/>
                  </a:lnTo>
                  <a:close/>
                  <a:moveTo>
                    <a:pt x="44435" y="315083"/>
                  </a:moveTo>
                  <a:cubicBezTo>
                    <a:pt x="36356" y="315083"/>
                    <a:pt x="29746" y="308473"/>
                    <a:pt x="29746" y="300394"/>
                  </a:cubicBezTo>
                  <a:cubicBezTo>
                    <a:pt x="29746" y="292315"/>
                    <a:pt x="36356" y="285705"/>
                    <a:pt x="44435" y="285705"/>
                  </a:cubicBezTo>
                  <a:cubicBezTo>
                    <a:pt x="52514" y="285705"/>
                    <a:pt x="59124" y="292315"/>
                    <a:pt x="59124" y="300394"/>
                  </a:cubicBezTo>
                  <a:cubicBezTo>
                    <a:pt x="59124" y="308473"/>
                    <a:pt x="52514" y="315083"/>
                    <a:pt x="44435" y="315083"/>
                  </a:cubicBezTo>
                  <a:lnTo>
                    <a:pt x="44435" y="315083"/>
                  </a:lnTo>
                  <a:close/>
                  <a:moveTo>
                    <a:pt x="83728" y="59491"/>
                  </a:moveTo>
                  <a:cubicBezTo>
                    <a:pt x="75649" y="59491"/>
                    <a:pt x="69039" y="52881"/>
                    <a:pt x="69039" y="44802"/>
                  </a:cubicBezTo>
                  <a:cubicBezTo>
                    <a:pt x="69039" y="36723"/>
                    <a:pt x="75649" y="30113"/>
                    <a:pt x="83728" y="30113"/>
                  </a:cubicBezTo>
                  <a:cubicBezTo>
                    <a:pt x="91807" y="30113"/>
                    <a:pt x="98418" y="36723"/>
                    <a:pt x="98418" y="44802"/>
                  </a:cubicBezTo>
                  <a:cubicBezTo>
                    <a:pt x="98418" y="52514"/>
                    <a:pt x="91807" y="59491"/>
                    <a:pt x="83728" y="59491"/>
                  </a:cubicBezTo>
                  <a:lnTo>
                    <a:pt x="83728" y="59491"/>
                  </a:lnTo>
                  <a:close/>
                  <a:moveTo>
                    <a:pt x="703613" y="29746"/>
                  </a:moveTo>
                  <a:cubicBezTo>
                    <a:pt x="711692" y="29746"/>
                    <a:pt x="718302" y="36356"/>
                    <a:pt x="718302" y="44435"/>
                  </a:cubicBezTo>
                  <a:cubicBezTo>
                    <a:pt x="718302" y="52514"/>
                    <a:pt x="711692" y="59124"/>
                    <a:pt x="703613" y="59124"/>
                  </a:cubicBezTo>
                  <a:cubicBezTo>
                    <a:pt x="695533" y="59124"/>
                    <a:pt x="688923" y="52514"/>
                    <a:pt x="688923" y="44435"/>
                  </a:cubicBezTo>
                  <a:cubicBezTo>
                    <a:pt x="688923" y="36356"/>
                    <a:pt x="695533" y="29746"/>
                    <a:pt x="703613" y="29746"/>
                  </a:cubicBezTo>
                  <a:lnTo>
                    <a:pt x="703613" y="29746"/>
                  </a:lnTo>
                  <a:close/>
                  <a:moveTo>
                    <a:pt x="742906" y="285338"/>
                  </a:moveTo>
                  <a:cubicBezTo>
                    <a:pt x="750985" y="285338"/>
                    <a:pt x="757595" y="291948"/>
                    <a:pt x="757595" y="300027"/>
                  </a:cubicBezTo>
                  <a:cubicBezTo>
                    <a:pt x="757595" y="308106"/>
                    <a:pt x="750985" y="314716"/>
                    <a:pt x="742906" y="314716"/>
                  </a:cubicBezTo>
                  <a:cubicBezTo>
                    <a:pt x="734827" y="314716"/>
                    <a:pt x="728217" y="308106"/>
                    <a:pt x="728217" y="300027"/>
                  </a:cubicBezTo>
                  <a:cubicBezTo>
                    <a:pt x="728217" y="291948"/>
                    <a:pt x="734827" y="285338"/>
                    <a:pt x="742906" y="285338"/>
                  </a:cubicBezTo>
                  <a:lnTo>
                    <a:pt x="742906" y="285338"/>
                  </a:lnTo>
                  <a:close/>
                  <a:moveTo>
                    <a:pt x="702511" y="318388"/>
                  </a:moveTo>
                  <a:cubicBezTo>
                    <a:pt x="709488" y="333812"/>
                    <a:pt x="724912" y="344462"/>
                    <a:pt x="742906" y="344462"/>
                  </a:cubicBezTo>
                  <a:cubicBezTo>
                    <a:pt x="767511" y="344462"/>
                    <a:pt x="787341" y="324631"/>
                    <a:pt x="787341" y="300027"/>
                  </a:cubicBezTo>
                  <a:cubicBezTo>
                    <a:pt x="787341" y="275422"/>
                    <a:pt x="767511" y="255592"/>
                    <a:pt x="742906" y="255592"/>
                  </a:cubicBezTo>
                  <a:cubicBezTo>
                    <a:pt x="722708" y="255592"/>
                    <a:pt x="705816" y="269179"/>
                    <a:pt x="700307" y="287541"/>
                  </a:cubicBezTo>
                  <a:lnTo>
                    <a:pt x="650731" y="287541"/>
                  </a:lnTo>
                  <a:cubicBezTo>
                    <a:pt x="648528" y="240168"/>
                    <a:pt x="633839" y="196468"/>
                    <a:pt x="609602" y="159011"/>
                  </a:cubicBezTo>
                  <a:lnTo>
                    <a:pt x="684149" y="84463"/>
                  </a:lnTo>
                  <a:cubicBezTo>
                    <a:pt x="690025" y="87401"/>
                    <a:pt x="696268" y="88870"/>
                    <a:pt x="703245" y="88870"/>
                  </a:cubicBezTo>
                  <a:cubicBezTo>
                    <a:pt x="727850" y="88870"/>
                    <a:pt x="747680" y="69039"/>
                    <a:pt x="747680" y="44435"/>
                  </a:cubicBezTo>
                  <a:cubicBezTo>
                    <a:pt x="747680" y="20198"/>
                    <a:pt x="727850" y="0"/>
                    <a:pt x="703245" y="0"/>
                  </a:cubicBezTo>
                  <a:cubicBezTo>
                    <a:pt x="678641" y="0"/>
                    <a:pt x="658810" y="19830"/>
                    <a:pt x="658810" y="44435"/>
                  </a:cubicBezTo>
                  <a:cubicBezTo>
                    <a:pt x="658810" y="51412"/>
                    <a:pt x="660279" y="57655"/>
                    <a:pt x="663217" y="63531"/>
                  </a:cubicBezTo>
                  <a:lnTo>
                    <a:pt x="591975" y="134773"/>
                  </a:lnTo>
                  <a:cubicBezTo>
                    <a:pt x="559658" y="95480"/>
                    <a:pt x="516325" y="65734"/>
                    <a:pt x="466749" y="50310"/>
                  </a:cubicBezTo>
                  <a:lnTo>
                    <a:pt x="466749" y="81525"/>
                  </a:lnTo>
                  <a:cubicBezTo>
                    <a:pt x="556721" y="113474"/>
                    <a:pt x="621353" y="199406"/>
                    <a:pt x="621353" y="300027"/>
                  </a:cubicBezTo>
                  <a:cubicBezTo>
                    <a:pt x="621353" y="427823"/>
                    <a:pt x="517427" y="531749"/>
                    <a:pt x="389631" y="531749"/>
                  </a:cubicBezTo>
                  <a:cubicBezTo>
                    <a:pt x="261835" y="531749"/>
                    <a:pt x="157909" y="427823"/>
                    <a:pt x="157909" y="300027"/>
                  </a:cubicBezTo>
                  <a:cubicBezTo>
                    <a:pt x="157909" y="199773"/>
                    <a:pt x="221807" y="114208"/>
                    <a:pt x="311411" y="81892"/>
                  </a:cubicBezTo>
                  <a:lnTo>
                    <a:pt x="311411" y="50678"/>
                  </a:lnTo>
                  <a:cubicBezTo>
                    <a:pt x="264038" y="65734"/>
                    <a:pt x="222541" y="94011"/>
                    <a:pt x="190960" y="131101"/>
                  </a:cubicBezTo>
                  <a:lnTo>
                    <a:pt x="123756" y="63531"/>
                  </a:lnTo>
                  <a:cubicBezTo>
                    <a:pt x="126694" y="57655"/>
                    <a:pt x="128163" y="51412"/>
                    <a:pt x="128163" y="44435"/>
                  </a:cubicBezTo>
                  <a:cubicBezTo>
                    <a:pt x="128163" y="20198"/>
                    <a:pt x="108333" y="0"/>
                    <a:pt x="83728" y="0"/>
                  </a:cubicBezTo>
                  <a:cubicBezTo>
                    <a:pt x="59124" y="0"/>
                    <a:pt x="39294" y="19830"/>
                    <a:pt x="39294" y="44435"/>
                  </a:cubicBezTo>
                  <a:cubicBezTo>
                    <a:pt x="39294" y="69039"/>
                    <a:pt x="59124" y="88870"/>
                    <a:pt x="83728" y="88870"/>
                  </a:cubicBezTo>
                  <a:cubicBezTo>
                    <a:pt x="90706" y="88870"/>
                    <a:pt x="96949" y="87401"/>
                    <a:pt x="102824" y="84463"/>
                  </a:cubicBezTo>
                  <a:lnTo>
                    <a:pt x="172965" y="154604"/>
                  </a:lnTo>
                  <a:cubicBezTo>
                    <a:pt x="147259" y="193163"/>
                    <a:pt x="131101" y="238699"/>
                    <a:pt x="128898" y="287908"/>
                  </a:cubicBezTo>
                  <a:lnTo>
                    <a:pt x="86666" y="287908"/>
                  </a:lnTo>
                  <a:cubicBezTo>
                    <a:pt x="81158" y="269547"/>
                    <a:pt x="64265" y="255959"/>
                    <a:pt x="44068" y="255959"/>
                  </a:cubicBezTo>
                  <a:cubicBezTo>
                    <a:pt x="19830" y="255959"/>
                    <a:pt x="0" y="275790"/>
                    <a:pt x="0" y="300027"/>
                  </a:cubicBezTo>
                  <a:cubicBezTo>
                    <a:pt x="0" y="324631"/>
                    <a:pt x="19830" y="344462"/>
                    <a:pt x="44435" y="344462"/>
                  </a:cubicBezTo>
                  <a:cubicBezTo>
                    <a:pt x="62429" y="344462"/>
                    <a:pt x="77853" y="333812"/>
                    <a:pt x="84830" y="318388"/>
                  </a:cubicBezTo>
                  <a:lnTo>
                    <a:pt x="129265" y="318388"/>
                  </a:lnTo>
                  <a:cubicBezTo>
                    <a:pt x="132937" y="370168"/>
                    <a:pt x="151666" y="417908"/>
                    <a:pt x="181044" y="457201"/>
                  </a:cubicBezTo>
                  <a:lnTo>
                    <a:pt x="95847" y="508246"/>
                  </a:lnTo>
                  <a:cubicBezTo>
                    <a:pt x="89237" y="504574"/>
                    <a:pt x="81892" y="502370"/>
                    <a:pt x="73813" y="502370"/>
                  </a:cubicBezTo>
                  <a:cubicBezTo>
                    <a:pt x="49209" y="502370"/>
                    <a:pt x="29378" y="522201"/>
                    <a:pt x="29378" y="546805"/>
                  </a:cubicBezTo>
                  <a:cubicBezTo>
                    <a:pt x="29378" y="571042"/>
                    <a:pt x="49209" y="591240"/>
                    <a:pt x="73813" y="591240"/>
                  </a:cubicBezTo>
                  <a:cubicBezTo>
                    <a:pt x="98050" y="591240"/>
                    <a:pt x="118248" y="571410"/>
                    <a:pt x="118248" y="546805"/>
                  </a:cubicBezTo>
                  <a:cubicBezTo>
                    <a:pt x="118248" y="541297"/>
                    <a:pt x="117146" y="536156"/>
                    <a:pt x="115310" y="531382"/>
                  </a:cubicBezTo>
                  <a:lnTo>
                    <a:pt x="199406" y="480704"/>
                  </a:lnTo>
                  <a:cubicBezTo>
                    <a:pt x="199773" y="480704"/>
                    <a:pt x="200140" y="480337"/>
                    <a:pt x="200140" y="479969"/>
                  </a:cubicBezTo>
                  <a:cubicBezTo>
                    <a:pt x="247880" y="530280"/>
                    <a:pt x="315083" y="561862"/>
                    <a:pt x="389631" y="561862"/>
                  </a:cubicBezTo>
                  <a:cubicBezTo>
                    <a:pt x="465648" y="561862"/>
                    <a:pt x="533952" y="529178"/>
                    <a:pt x="581692" y="477399"/>
                  </a:cubicBezTo>
                  <a:lnTo>
                    <a:pt x="671664" y="531382"/>
                  </a:lnTo>
                  <a:cubicBezTo>
                    <a:pt x="669827" y="536156"/>
                    <a:pt x="668726" y="541297"/>
                    <a:pt x="668726" y="546805"/>
                  </a:cubicBezTo>
                  <a:cubicBezTo>
                    <a:pt x="668726" y="571042"/>
                    <a:pt x="688556" y="591240"/>
                    <a:pt x="713160" y="591240"/>
                  </a:cubicBezTo>
                  <a:cubicBezTo>
                    <a:pt x="737765" y="591240"/>
                    <a:pt x="757595" y="571410"/>
                    <a:pt x="757595" y="546805"/>
                  </a:cubicBezTo>
                  <a:cubicBezTo>
                    <a:pt x="757595" y="522201"/>
                    <a:pt x="737765" y="502370"/>
                    <a:pt x="713160" y="502370"/>
                  </a:cubicBezTo>
                  <a:cubicBezTo>
                    <a:pt x="705081" y="502370"/>
                    <a:pt x="697370" y="504574"/>
                    <a:pt x="691127" y="508246"/>
                  </a:cubicBezTo>
                  <a:lnTo>
                    <a:pt x="600788" y="453896"/>
                  </a:lnTo>
                  <a:cubicBezTo>
                    <a:pt x="629065" y="415337"/>
                    <a:pt x="646692" y="368699"/>
                    <a:pt x="650364" y="318388"/>
                  </a:cubicBezTo>
                  <a:lnTo>
                    <a:pt x="702511" y="318388"/>
                  </a:lnTo>
                  <a:lnTo>
                    <a:pt x="702511" y="31838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078A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3" name="Rounded Rectangle 6">
            <a:extLst>
              <a:ext uri="{FF2B5EF4-FFF2-40B4-BE49-F238E27FC236}">
                <a16:creationId xmlns:a16="http://schemas.microsoft.com/office/drawing/2014/main" id="{79E82678-F29B-4B0A-8186-B5E2635870EE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1376377" y="2983170"/>
            <a:ext cx="741135" cy="741134"/>
          </a:xfrm>
          <a:prstGeom prst="roundRect">
            <a:avLst>
              <a:gd name="adj" fmla="val 5377"/>
            </a:avLst>
          </a:prstGeom>
          <a:solidFill>
            <a:srgbClr val="E5E4E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4" name="Rounded Rectangle 6">
            <a:extLst>
              <a:ext uri="{FF2B5EF4-FFF2-40B4-BE49-F238E27FC236}">
                <a16:creationId xmlns:a16="http://schemas.microsoft.com/office/drawing/2014/main" id="{0687D3C3-2A42-4D9E-89EF-DD031B0A0F09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3612885" y="2983169"/>
            <a:ext cx="741135" cy="741134"/>
          </a:xfrm>
          <a:prstGeom prst="roundRect">
            <a:avLst>
              <a:gd name="adj" fmla="val 5377"/>
            </a:avLst>
          </a:prstGeom>
          <a:solidFill>
            <a:srgbClr val="E5E4E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5" name="Rounded Rectangle 6">
            <a:extLst>
              <a:ext uri="{FF2B5EF4-FFF2-40B4-BE49-F238E27FC236}">
                <a16:creationId xmlns:a16="http://schemas.microsoft.com/office/drawing/2014/main" id="{BAC71806-C866-470C-B44D-56964A3EDDEA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5730134" y="2983170"/>
            <a:ext cx="741135" cy="741134"/>
          </a:xfrm>
          <a:prstGeom prst="roundRect">
            <a:avLst>
              <a:gd name="adj" fmla="val 5377"/>
            </a:avLst>
          </a:prstGeom>
          <a:solidFill>
            <a:srgbClr val="E5E4E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6" name="Rounded Rectangle 6">
            <a:extLst>
              <a:ext uri="{FF2B5EF4-FFF2-40B4-BE49-F238E27FC236}">
                <a16:creationId xmlns:a16="http://schemas.microsoft.com/office/drawing/2014/main" id="{F9BF985E-365E-469C-AC68-7F770BF8C7A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7835576" y="2983170"/>
            <a:ext cx="741135" cy="741134"/>
          </a:xfrm>
          <a:prstGeom prst="roundRect">
            <a:avLst>
              <a:gd name="adj" fmla="val 5377"/>
            </a:avLst>
          </a:prstGeom>
          <a:solidFill>
            <a:srgbClr val="E5E4EC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7DA10D4E-F35D-4B10-9906-D57DFABFE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2724" y="3129861"/>
            <a:ext cx="449823" cy="447750"/>
          </a:xfrm>
          <a:prstGeom prst="rect">
            <a:avLst/>
          </a:prstGeom>
        </p:spPr>
      </p:pic>
      <p:pic>
        <p:nvPicPr>
          <p:cNvPr id="88" name="Graphic 87" descr="Blueprint">
            <a:extLst>
              <a:ext uri="{FF2B5EF4-FFF2-40B4-BE49-F238E27FC236}">
                <a16:creationId xmlns:a16="http://schemas.microsoft.com/office/drawing/2014/main" id="{5A70CD36-2E5C-4860-8D77-71F0FFE0C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0040" y="433276"/>
            <a:ext cx="667596" cy="667596"/>
          </a:xfrm>
          <a:prstGeom prst="rect">
            <a:avLst/>
          </a:prstGeom>
        </p:spPr>
      </p:pic>
      <p:sp>
        <p:nvSpPr>
          <p:cNvPr id="92" name="Graphic 90">
            <a:extLst>
              <a:ext uri="{FF2B5EF4-FFF2-40B4-BE49-F238E27FC236}">
                <a16:creationId xmlns:a16="http://schemas.microsoft.com/office/drawing/2014/main" id="{5740956A-9CA1-47E3-8122-32AABA27106C}"/>
              </a:ext>
            </a:extLst>
          </p:cNvPr>
          <p:cNvSpPr/>
          <p:nvPr/>
        </p:nvSpPr>
        <p:spPr>
          <a:xfrm>
            <a:off x="5892554" y="3168716"/>
            <a:ext cx="430171" cy="365415"/>
          </a:xfrm>
          <a:custGeom>
            <a:avLst/>
            <a:gdLst>
              <a:gd name="connsiteX0" fmla="*/ 9251 w 430171"/>
              <a:gd name="connsiteY0" fmla="*/ 365416 h 365415"/>
              <a:gd name="connsiteX1" fmla="*/ 0 w 430171"/>
              <a:gd name="connsiteY1" fmla="*/ 356164 h 365415"/>
              <a:gd name="connsiteX2" fmla="*/ 9251 w 430171"/>
              <a:gd name="connsiteY2" fmla="*/ 346913 h 365415"/>
              <a:gd name="connsiteX3" fmla="*/ 32379 w 430171"/>
              <a:gd name="connsiteY3" fmla="*/ 346913 h 365415"/>
              <a:gd name="connsiteX4" fmla="*/ 32379 w 430171"/>
              <a:gd name="connsiteY4" fmla="*/ 9251 h 365415"/>
              <a:gd name="connsiteX5" fmla="*/ 41630 w 430171"/>
              <a:gd name="connsiteY5" fmla="*/ 0 h 365415"/>
              <a:gd name="connsiteX6" fmla="*/ 129514 w 430171"/>
              <a:gd name="connsiteY6" fmla="*/ 0 h 365415"/>
              <a:gd name="connsiteX7" fmla="*/ 138765 w 430171"/>
              <a:gd name="connsiteY7" fmla="*/ 9251 h 365415"/>
              <a:gd name="connsiteX8" fmla="*/ 138765 w 430171"/>
              <a:gd name="connsiteY8" fmla="*/ 83259 h 365415"/>
              <a:gd name="connsiteX9" fmla="*/ 217398 w 430171"/>
              <a:gd name="connsiteY9" fmla="*/ 83259 h 365415"/>
              <a:gd name="connsiteX10" fmla="*/ 226650 w 430171"/>
              <a:gd name="connsiteY10" fmla="*/ 92510 h 365415"/>
              <a:gd name="connsiteX11" fmla="*/ 226650 w 430171"/>
              <a:gd name="connsiteY11" fmla="*/ 212774 h 365415"/>
              <a:gd name="connsiteX12" fmla="*/ 337662 w 430171"/>
              <a:gd name="connsiteY12" fmla="*/ 212774 h 365415"/>
              <a:gd name="connsiteX13" fmla="*/ 351538 w 430171"/>
              <a:gd name="connsiteY13" fmla="*/ 217399 h 365415"/>
              <a:gd name="connsiteX14" fmla="*/ 351538 w 430171"/>
              <a:gd name="connsiteY14" fmla="*/ 194272 h 365415"/>
              <a:gd name="connsiteX15" fmla="*/ 333036 w 430171"/>
              <a:gd name="connsiteY15" fmla="*/ 189646 h 365415"/>
              <a:gd name="connsiteX16" fmla="*/ 300658 w 430171"/>
              <a:gd name="connsiteY16" fmla="*/ 161893 h 365415"/>
              <a:gd name="connsiteX17" fmla="*/ 286781 w 430171"/>
              <a:gd name="connsiteY17" fmla="*/ 124889 h 365415"/>
              <a:gd name="connsiteX18" fmla="*/ 291407 w 430171"/>
              <a:gd name="connsiteY18" fmla="*/ 97136 h 365415"/>
              <a:gd name="connsiteX19" fmla="*/ 333036 w 430171"/>
              <a:gd name="connsiteY19" fmla="*/ 27753 h 365415"/>
              <a:gd name="connsiteX20" fmla="*/ 346913 w 430171"/>
              <a:gd name="connsiteY20" fmla="*/ 4626 h 365415"/>
              <a:gd name="connsiteX21" fmla="*/ 351538 w 430171"/>
              <a:gd name="connsiteY21" fmla="*/ 0 h 365415"/>
              <a:gd name="connsiteX22" fmla="*/ 370040 w 430171"/>
              <a:gd name="connsiteY22" fmla="*/ 4626 h 365415"/>
              <a:gd name="connsiteX23" fmla="*/ 383917 w 430171"/>
              <a:gd name="connsiteY23" fmla="*/ 27753 h 365415"/>
              <a:gd name="connsiteX24" fmla="*/ 425546 w 430171"/>
              <a:gd name="connsiteY24" fmla="*/ 97136 h 365415"/>
              <a:gd name="connsiteX25" fmla="*/ 430172 w 430171"/>
              <a:gd name="connsiteY25" fmla="*/ 124889 h 365415"/>
              <a:gd name="connsiteX26" fmla="*/ 416295 w 430171"/>
              <a:gd name="connsiteY26" fmla="*/ 161893 h 365415"/>
              <a:gd name="connsiteX27" fmla="*/ 393168 w 430171"/>
              <a:gd name="connsiteY27" fmla="*/ 189646 h 365415"/>
              <a:gd name="connsiteX28" fmla="*/ 370040 w 430171"/>
              <a:gd name="connsiteY28" fmla="*/ 194272 h 365415"/>
              <a:gd name="connsiteX29" fmla="*/ 370040 w 430171"/>
              <a:gd name="connsiteY29" fmla="*/ 249778 h 365415"/>
              <a:gd name="connsiteX30" fmla="*/ 370040 w 430171"/>
              <a:gd name="connsiteY30" fmla="*/ 277531 h 365415"/>
              <a:gd name="connsiteX31" fmla="*/ 370040 w 430171"/>
              <a:gd name="connsiteY31" fmla="*/ 346913 h 365415"/>
              <a:gd name="connsiteX32" fmla="*/ 388542 w 430171"/>
              <a:gd name="connsiteY32" fmla="*/ 346913 h 365415"/>
              <a:gd name="connsiteX33" fmla="*/ 397793 w 430171"/>
              <a:gd name="connsiteY33" fmla="*/ 356164 h 365415"/>
              <a:gd name="connsiteX34" fmla="*/ 388542 w 430171"/>
              <a:gd name="connsiteY34" fmla="*/ 365416 h 365415"/>
              <a:gd name="connsiteX35" fmla="*/ 360789 w 430171"/>
              <a:gd name="connsiteY35" fmla="*/ 365416 h 365415"/>
              <a:gd name="connsiteX36" fmla="*/ 129514 w 430171"/>
              <a:gd name="connsiteY36" fmla="*/ 365416 h 365415"/>
              <a:gd name="connsiteX37" fmla="*/ 41630 w 430171"/>
              <a:gd name="connsiteY37" fmla="*/ 365416 h 365415"/>
              <a:gd name="connsiteX38" fmla="*/ 9251 w 430171"/>
              <a:gd name="connsiteY38" fmla="*/ 365416 h 365415"/>
              <a:gd name="connsiteX39" fmla="*/ 9251 w 430171"/>
              <a:gd name="connsiteY39" fmla="*/ 365416 h 365415"/>
              <a:gd name="connsiteX40" fmla="*/ 138765 w 430171"/>
              <a:gd name="connsiteY40" fmla="*/ 129514 h 365415"/>
              <a:gd name="connsiteX41" fmla="*/ 203522 w 430171"/>
              <a:gd name="connsiteY41" fmla="*/ 129514 h 365415"/>
              <a:gd name="connsiteX42" fmla="*/ 203522 w 430171"/>
              <a:gd name="connsiteY42" fmla="*/ 101761 h 365415"/>
              <a:gd name="connsiteX43" fmla="*/ 138765 w 430171"/>
              <a:gd name="connsiteY43" fmla="*/ 101761 h 365415"/>
              <a:gd name="connsiteX44" fmla="*/ 138765 w 430171"/>
              <a:gd name="connsiteY44" fmla="*/ 129514 h 365415"/>
              <a:gd name="connsiteX45" fmla="*/ 138765 w 430171"/>
              <a:gd name="connsiteY45" fmla="*/ 129514 h 365415"/>
              <a:gd name="connsiteX46" fmla="*/ 208148 w 430171"/>
              <a:gd name="connsiteY46" fmla="*/ 148016 h 365415"/>
              <a:gd name="connsiteX47" fmla="*/ 138765 w 430171"/>
              <a:gd name="connsiteY47" fmla="*/ 148016 h 365415"/>
              <a:gd name="connsiteX48" fmla="*/ 138765 w 430171"/>
              <a:gd name="connsiteY48" fmla="*/ 212774 h 365415"/>
              <a:gd name="connsiteX49" fmla="*/ 203522 w 430171"/>
              <a:gd name="connsiteY49" fmla="*/ 212774 h 365415"/>
              <a:gd name="connsiteX50" fmla="*/ 203522 w 430171"/>
              <a:gd name="connsiteY50" fmla="*/ 148016 h 365415"/>
              <a:gd name="connsiteX51" fmla="*/ 208148 w 430171"/>
              <a:gd name="connsiteY51" fmla="*/ 148016 h 365415"/>
              <a:gd name="connsiteX52" fmla="*/ 50881 w 430171"/>
              <a:gd name="connsiteY52" fmla="*/ 41630 h 365415"/>
              <a:gd name="connsiteX53" fmla="*/ 115638 w 430171"/>
              <a:gd name="connsiteY53" fmla="*/ 41630 h 365415"/>
              <a:gd name="connsiteX54" fmla="*/ 115638 w 430171"/>
              <a:gd name="connsiteY54" fmla="*/ 18502 h 365415"/>
              <a:gd name="connsiteX55" fmla="*/ 50881 w 430171"/>
              <a:gd name="connsiteY55" fmla="*/ 18502 h 365415"/>
              <a:gd name="connsiteX56" fmla="*/ 50881 w 430171"/>
              <a:gd name="connsiteY56" fmla="*/ 41630 h 365415"/>
              <a:gd name="connsiteX57" fmla="*/ 50881 w 430171"/>
              <a:gd name="connsiteY57" fmla="*/ 41630 h 365415"/>
              <a:gd name="connsiteX58" fmla="*/ 120263 w 430171"/>
              <a:gd name="connsiteY58" fmla="*/ 64757 h 365415"/>
              <a:gd name="connsiteX59" fmla="*/ 50881 w 430171"/>
              <a:gd name="connsiteY59" fmla="*/ 64757 h 365415"/>
              <a:gd name="connsiteX60" fmla="*/ 50881 w 430171"/>
              <a:gd name="connsiteY60" fmla="*/ 346913 h 365415"/>
              <a:gd name="connsiteX61" fmla="*/ 115638 w 430171"/>
              <a:gd name="connsiteY61" fmla="*/ 346913 h 365415"/>
              <a:gd name="connsiteX62" fmla="*/ 115638 w 430171"/>
              <a:gd name="connsiteY62" fmla="*/ 222025 h 365415"/>
              <a:gd name="connsiteX63" fmla="*/ 115638 w 430171"/>
              <a:gd name="connsiteY63" fmla="*/ 92510 h 365415"/>
              <a:gd name="connsiteX64" fmla="*/ 115638 w 430171"/>
              <a:gd name="connsiteY64" fmla="*/ 64757 h 365415"/>
              <a:gd name="connsiteX65" fmla="*/ 120263 w 430171"/>
              <a:gd name="connsiteY65" fmla="*/ 64757 h 365415"/>
              <a:gd name="connsiteX66" fmla="*/ 222024 w 430171"/>
              <a:gd name="connsiteY66" fmla="*/ 277531 h 365415"/>
              <a:gd name="connsiteX67" fmla="*/ 208148 w 430171"/>
              <a:gd name="connsiteY67" fmla="*/ 277531 h 365415"/>
              <a:gd name="connsiteX68" fmla="*/ 180395 w 430171"/>
              <a:gd name="connsiteY68" fmla="*/ 277531 h 365415"/>
              <a:gd name="connsiteX69" fmla="*/ 166518 w 430171"/>
              <a:gd name="connsiteY69" fmla="*/ 291407 h 365415"/>
              <a:gd name="connsiteX70" fmla="*/ 175769 w 430171"/>
              <a:gd name="connsiteY70" fmla="*/ 300658 h 365415"/>
              <a:gd name="connsiteX71" fmla="*/ 203522 w 430171"/>
              <a:gd name="connsiteY71" fmla="*/ 300658 h 365415"/>
              <a:gd name="connsiteX72" fmla="*/ 222024 w 430171"/>
              <a:gd name="connsiteY72" fmla="*/ 300658 h 365415"/>
              <a:gd name="connsiteX73" fmla="*/ 268279 w 430171"/>
              <a:gd name="connsiteY73" fmla="*/ 300658 h 365415"/>
              <a:gd name="connsiteX74" fmla="*/ 291407 w 430171"/>
              <a:gd name="connsiteY74" fmla="*/ 300658 h 365415"/>
              <a:gd name="connsiteX75" fmla="*/ 314534 w 430171"/>
              <a:gd name="connsiteY75" fmla="*/ 300658 h 365415"/>
              <a:gd name="connsiteX76" fmla="*/ 323785 w 430171"/>
              <a:gd name="connsiteY76" fmla="*/ 291407 h 365415"/>
              <a:gd name="connsiteX77" fmla="*/ 309909 w 430171"/>
              <a:gd name="connsiteY77" fmla="*/ 277531 h 365415"/>
              <a:gd name="connsiteX78" fmla="*/ 291407 w 430171"/>
              <a:gd name="connsiteY78" fmla="*/ 277531 h 365415"/>
              <a:gd name="connsiteX79" fmla="*/ 268279 w 430171"/>
              <a:gd name="connsiteY79" fmla="*/ 277531 h 365415"/>
              <a:gd name="connsiteX80" fmla="*/ 222024 w 430171"/>
              <a:gd name="connsiteY80" fmla="*/ 277531 h 365415"/>
              <a:gd name="connsiteX81" fmla="*/ 222024 w 430171"/>
              <a:gd name="connsiteY81" fmla="*/ 277531 h 365415"/>
              <a:gd name="connsiteX82" fmla="*/ 351538 w 430171"/>
              <a:gd name="connsiteY82" fmla="*/ 115638 h 365415"/>
              <a:gd name="connsiteX83" fmla="*/ 360789 w 430171"/>
              <a:gd name="connsiteY83" fmla="*/ 106387 h 365415"/>
              <a:gd name="connsiteX84" fmla="*/ 370040 w 430171"/>
              <a:gd name="connsiteY84" fmla="*/ 115638 h 365415"/>
              <a:gd name="connsiteX85" fmla="*/ 370040 w 430171"/>
              <a:gd name="connsiteY85" fmla="*/ 175769 h 365415"/>
              <a:gd name="connsiteX86" fmla="*/ 383917 w 430171"/>
              <a:gd name="connsiteY86" fmla="*/ 171144 h 365415"/>
              <a:gd name="connsiteX87" fmla="*/ 407044 w 430171"/>
              <a:gd name="connsiteY87" fmla="*/ 152642 h 365415"/>
              <a:gd name="connsiteX88" fmla="*/ 416295 w 430171"/>
              <a:gd name="connsiteY88" fmla="*/ 124889 h 365415"/>
              <a:gd name="connsiteX89" fmla="*/ 411669 w 430171"/>
              <a:gd name="connsiteY89" fmla="*/ 106387 h 365415"/>
              <a:gd name="connsiteX90" fmla="*/ 370040 w 430171"/>
              <a:gd name="connsiteY90" fmla="*/ 37004 h 365415"/>
              <a:gd name="connsiteX91" fmla="*/ 360789 w 430171"/>
              <a:gd name="connsiteY91" fmla="*/ 27753 h 365415"/>
              <a:gd name="connsiteX92" fmla="*/ 356164 w 430171"/>
              <a:gd name="connsiteY92" fmla="*/ 37004 h 365415"/>
              <a:gd name="connsiteX93" fmla="*/ 314534 w 430171"/>
              <a:gd name="connsiteY93" fmla="*/ 101761 h 365415"/>
              <a:gd name="connsiteX94" fmla="*/ 309909 w 430171"/>
              <a:gd name="connsiteY94" fmla="*/ 124889 h 365415"/>
              <a:gd name="connsiteX95" fmla="*/ 319160 w 430171"/>
              <a:gd name="connsiteY95" fmla="*/ 152642 h 365415"/>
              <a:gd name="connsiteX96" fmla="*/ 337662 w 430171"/>
              <a:gd name="connsiteY96" fmla="*/ 171144 h 365415"/>
              <a:gd name="connsiteX97" fmla="*/ 351538 w 430171"/>
              <a:gd name="connsiteY97" fmla="*/ 175769 h 365415"/>
              <a:gd name="connsiteX98" fmla="*/ 351538 w 430171"/>
              <a:gd name="connsiteY98" fmla="*/ 115638 h 365415"/>
              <a:gd name="connsiteX99" fmla="*/ 351538 w 430171"/>
              <a:gd name="connsiteY99" fmla="*/ 115638 h 365415"/>
              <a:gd name="connsiteX100" fmla="*/ 138765 w 430171"/>
              <a:gd name="connsiteY100" fmla="*/ 231276 h 365415"/>
              <a:gd name="connsiteX101" fmla="*/ 138765 w 430171"/>
              <a:gd name="connsiteY101" fmla="*/ 346913 h 365415"/>
              <a:gd name="connsiteX102" fmla="*/ 351538 w 430171"/>
              <a:gd name="connsiteY102" fmla="*/ 346913 h 365415"/>
              <a:gd name="connsiteX103" fmla="*/ 351538 w 430171"/>
              <a:gd name="connsiteY103" fmla="*/ 277531 h 365415"/>
              <a:gd name="connsiteX104" fmla="*/ 351538 w 430171"/>
              <a:gd name="connsiteY104" fmla="*/ 249778 h 365415"/>
              <a:gd name="connsiteX105" fmla="*/ 346913 w 430171"/>
              <a:gd name="connsiteY105" fmla="*/ 240527 h 365415"/>
              <a:gd name="connsiteX106" fmla="*/ 337662 w 430171"/>
              <a:gd name="connsiteY106" fmla="*/ 231276 h 365415"/>
              <a:gd name="connsiteX107" fmla="*/ 217398 w 430171"/>
              <a:gd name="connsiteY107" fmla="*/ 231276 h 365415"/>
              <a:gd name="connsiteX108" fmla="*/ 138765 w 430171"/>
              <a:gd name="connsiteY108" fmla="*/ 231276 h 36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30171" h="365415">
                <a:moveTo>
                  <a:pt x="9251" y="365416"/>
                </a:moveTo>
                <a:cubicBezTo>
                  <a:pt x="4626" y="365416"/>
                  <a:pt x="0" y="360790"/>
                  <a:pt x="0" y="356164"/>
                </a:cubicBezTo>
                <a:cubicBezTo>
                  <a:pt x="0" y="351539"/>
                  <a:pt x="4626" y="346913"/>
                  <a:pt x="9251" y="346913"/>
                </a:cubicBezTo>
                <a:lnTo>
                  <a:pt x="32379" y="346913"/>
                </a:lnTo>
                <a:lnTo>
                  <a:pt x="32379" y="9251"/>
                </a:lnTo>
                <a:cubicBezTo>
                  <a:pt x="32379" y="4626"/>
                  <a:pt x="37004" y="0"/>
                  <a:pt x="41630" y="0"/>
                </a:cubicBezTo>
                <a:lnTo>
                  <a:pt x="129514" y="0"/>
                </a:lnTo>
                <a:cubicBezTo>
                  <a:pt x="134140" y="0"/>
                  <a:pt x="138765" y="4626"/>
                  <a:pt x="138765" y="9251"/>
                </a:cubicBezTo>
                <a:lnTo>
                  <a:pt x="138765" y="83259"/>
                </a:lnTo>
                <a:lnTo>
                  <a:pt x="217398" y="83259"/>
                </a:lnTo>
                <a:cubicBezTo>
                  <a:pt x="222024" y="83259"/>
                  <a:pt x="226650" y="87885"/>
                  <a:pt x="226650" y="92510"/>
                </a:cubicBezTo>
                <a:lnTo>
                  <a:pt x="226650" y="212774"/>
                </a:lnTo>
                <a:lnTo>
                  <a:pt x="337662" y="212774"/>
                </a:lnTo>
                <a:cubicBezTo>
                  <a:pt x="342287" y="212774"/>
                  <a:pt x="346913" y="212774"/>
                  <a:pt x="351538" y="217399"/>
                </a:cubicBezTo>
                <a:lnTo>
                  <a:pt x="351538" y="194272"/>
                </a:lnTo>
                <a:cubicBezTo>
                  <a:pt x="346913" y="194272"/>
                  <a:pt x="337662" y="189646"/>
                  <a:pt x="333036" y="189646"/>
                </a:cubicBezTo>
                <a:cubicBezTo>
                  <a:pt x="319160" y="185021"/>
                  <a:pt x="309909" y="175769"/>
                  <a:pt x="300658" y="161893"/>
                </a:cubicBezTo>
                <a:cubicBezTo>
                  <a:pt x="291407" y="152642"/>
                  <a:pt x="286781" y="138765"/>
                  <a:pt x="286781" y="124889"/>
                </a:cubicBezTo>
                <a:cubicBezTo>
                  <a:pt x="286781" y="115638"/>
                  <a:pt x="286781" y="106387"/>
                  <a:pt x="291407" y="97136"/>
                </a:cubicBezTo>
                <a:cubicBezTo>
                  <a:pt x="296032" y="83259"/>
                  <a:pt x="319160" y="50881"/>
                  <a:pt x="333036" y="27753"/>
                </a:cubicBezTo>
                <a:cubicBezTo>
                  <a:pt x="337662" y="18502"/>
                  <a:pt x="346913" y="9251"/>
                  <a:pt x="346913" y="4626"/>
                </a:cubicBezTo>
                <a:cubicBezTo>
                  <a:pt x="346913" y="4626"/>
                  <a:pt x="346913" y="4626"/>
                  <a:pt x="351538" y="0"/>
                </a:cubicBezTo>
                <a:cubicBezTo>
                  <a:pt x="360789" y="0"/>
                  <a:pt x="365415" y="0"/>
                  <a:pt x="370040" y="4626"/>
                </a:cubicBezTo>
                <a:cubicBezTo>
                  <a:pt x="374666" y="9251"/>
                  <a:pt x="379291" y="18502"/>
                  <a:pt x="383917" y="27753"/>
                </a:cubicBezTo>
                <a:cubicBezTo>
                  <a:pt x="402419" y="50881"/>
                  <a:pt x="420921" y="83259"/>
                  <a:pt x="425546" y="97136"/>
                </a:cubicBezTo>
                <a:cubicBezTo>
                  <a:pt x="430172" y="106387"/>
                  <a:pt x="430172" y="115638"/>
                  <a:pt x="430172" y="124889"/>
                </a:cubicBezTo>
                <a:cubicBezTo>
                  <a:pt x="430172" y="138765"/>
                  <a:pt x="425546" y="152642"/>
                  <a:pt x="416295" y="161893"/>
                </a:cubicBezTo>
                <a:cubicBezTo>
                  <a:pt x="416295" y="175769"/>
                  <a:pt x="402419" y="185021"/>
                  <a:pt x="393168" y="189646"/>
                </a:cubicBezTo>
                <a:cubicBezTo>
                  <a:pt x="383917" y="189646"/>
                  <a:pt x="379291" y="194272"/>
                  <a:pt x="370040" y="194272"/>
                </a:cubicBezTo>
                <a:lnTo>
                  <a:pt x="370040" y="249778"/>
                </a:lnTo>
                <a:lnTo>
                  <a:pt x="370040" y="277531"/>
                </a:lnTo>
                <a:lnTo>
                  <a:pt x="370040" y="346913"/>
                </a:lnTo>
                <a:lnTo>
                  <a:pt x="388542" y="346913"/>
                </a:lnTo>
                <a:cubicBezTo>
                  <a:pt x="393168" y="346913"/>
                  <a:pt x="397793" y="351539"/>
                  <a:pt x="397793" y="356164"/>
                </a:cubicBezTo>
                <a:cubicBezTo>
                  <a:pt x="397793" y="360790"/>
                  <a:pt x="393168" y="365416"/>
                  <a:pt x="388542" y="365416"/>
                </a:cubicBezTo>
                <a:lnTo>
                  <a:pt x="360789" y="365416"/>
                </a:lnTo>
                <a:lnTo>
                  <a:pt x="129514" y="365416"/>
                </a:lnTo>
                <a:lnTo>
                  <a:pt x="41630" y="365416"/>
                </a:lnTo>
                <a:lnTo>
                  <a:pt x="9251" y="365416"/>
                </a:lnTo>
                <a:lnTo>
                  <a:pt x="9251" y="365416"/>
                </a:lnTo>
                <a:close/>
                <a:moveTo>
                  <a:pt x="138765" y="129514"/>
                </a:moveTo>
                <a:lnTo>
                  <a:pt x="203522" y="129514"/>
                </a:lnTo>
                <a:lnTo>
                  <a:pt x="203522" y="101761"/>
                </a:lnTo>
                <a:lnTo>
                  <a:pt x="138765" y="101761"/>
                </a:lnTo>
                <a:lnTo>
                  <a:pt x="138765" y="129514"/>
                </a:lnTo>
                <a:lnTo>
                  <a:pt x="138765" y="129514"/>
                </a:lnTo>
                <a:close/>
                <a:moveTo>
                  <a:pt x="208148" y="148016"/>
                </a:moveTo>
                <a:lnTo>
                  <a:pt x="138765" y="148016"/>
                </a:lnTo>
                <a:lnTo>
                  <a:pt x="138765" y="212774"/>
                </a:lnTo>
                <a:lnTo>
                  <a:pt x="203522" y="212774"/>
                </a:lnTo>
                <a:lnTo>
                  <a:pt x="203522" y="148016"/>
                </a:lnTo>
                <a:lnTo>
                  <a:pt x="208148" y="148016"/>
                </a:lnTo>
                <a:close/>
                <a:moveTo>
                  <a:pt x="50881" y="41630"/>
                </a:moveTo>
                <a:lnTo>
                  <a:pt x="115638" y="41630"/>
                </a:lnTo>
                <a:lnTo>
                  <a:pt x="115638" y="18502"/>
                </a:lnTo>
                <a:lnTo>
                  <a:pt x="50881" y="18502"/>
                </a:lnTo>
                <a:lnTo>
                  <a:pt x="50881" y="41630"/>
                </a:lnTo>
                <a:lnTo>
                  <a:pt x="50881" y="41630"/>
                </a:lnTo>
                <a:close/>
                <a:moveTo>
                  <a:pt x="120263" y="64757"/>
                </a:moveTo>
                <a:lnTo>
                  <a:pt x="50881" y="64757"/>
                </a:lnTo>
                <a:lnTo>
                  <a:pt x="50881" y="346913"/>
                </a:lnTo>
                <a:lnTo>
                  <a:pt x="115638" y="346913"/>
                </a:lnTo>
                <a:lnTo>
                  <a:pt x="115638" y="222025"/>
                </a:lnTo>
                <a:lnTo>
                  <a:pt x="115638" y="92510"/>
                </a:lnTo>
                <a:lnTo>
                  <a:pt x="115638" y="64757"/>
                </a:lnTo>
                <a:lnTo>
                  <a:pt x="120263" y="64757"/>
                </a:lnTo>
                <a:close/>
                <a:moveTo>
                  <a:pt x="222024" y="277531"/>
                </a:moveTo>
                <a:lnTo>
                  <a:pt x="208148" y="277531"/>
                </a:lnTo>
                <a:lnTo>
                  <a:pt x="180395" y="277531"/>
                </a:lnTo>
                <a:cubicBezTo>
                  <a:pt x="171144" y="277531"/>
                  <a:pt x="166518" y="282156"/>
                  <a:pt x="166518" y="291407"/>
                </a:cubicBezTo>
                <a:cubicBezTo>
                  <a:pt x="166518" y="296033"/>
                  <a:pt x="171144" y="300658"/>
                  <a:pt x="175769" y="300658"/>
                </a:cubicBezTo>
                <a:lnTo>
                  <a:pt x="203522" y="300658"/>
                </a:lnTo>
                <a:lnTo>
                  <a:pt x="222024" y="300658"/>
                </a:lnTo>
                <a:lnTo>
                  <a:pt x="268279" y="300658"/>
                </a:lnTo>
                <a:lnTo>
                  <a:pt x="291407" y="300658"/>
                </a:lnTo>
                <a:lnTo>
                  <a:pt x="314534" y="300658"/>
                </a:lnTo>
                <a:cubicBezTo>
                  <a:pt x="319160" y="300658"/>
                  <a:pt x="323785" y="296033"/>
                  <a:pt x="323785" y="291407"/>
                </a:cubicBezTo>
                <a:cubicBezTo>
                  <a:pt x="323785" y="282156"/>
                  <a:pt x="319160" y="277531"/>
                  <a:pt x="309909" y="277531"/>
                </a:cubicBezTo>
                <a:lnTo>
                  <a:pt x="291407" y="277531"/>
                </a:lnTo>
                <a:lnTo>
                  <a:pt x="268279" y="277531"/>
                </a:lnTo>
                <a:lnTo>
                  <a:pt x="222024" y="277531"/>
                </a:lnTo>
                <a:lnTo>
                  <a:pt x="222024" y="277531"/>
                </a:lnTo>
                <a:close/>
                <a:moveTo>
                  <a:pt x="351538" y="115638"/>
                </a:moveTo>
                <a:cubicBezTo>
                  <a:pt x="351538" y="111012"/>
                  <a:pt x="356164" y="106387"/>
                  <a:pt x="360789" y="106387"/>
                </a:cubicBezTo>
                <a:cubicBezTo>
                  <a:pt x="365415" y="106387"/>
                  <a:pt x="370040" y="106387"/>
                  <a:pt x="370040" y="115638"/>
                </a:cubicBezTo>
                <a:lnTo>
                  <a:pt x="370040" y="175769"/>
                </a:lnTo>
                <a:cubicBezTo>
                  <a:pt x="374666" y="175769"/>
                  <a:pt x="379291" y="175769"/>
                  <a:pt x="383917" y="171144"/>
                </a:cubicBezTo>
                <a:cubicBezTo>
                  <a:pt x="393168" y="166518"/>
                  <a:pt x="402419" y="161893"/>
                  <a:pt x="407044" y="152642"/>
                </a:cubicBezTo>
                <a:cubicBezTo>
                  <a:pt x="411669" y="143391"/>
                  <a:pt x="416295" y="134140"/>
                  <a:pt x="416295" y="124889"/>
                </a:cubicBezTo>
                <a:cubicBezTo>
                  <a:pt x="416295" y="120263"/>
                  <a:pt x="416295" y="111012"/>
                  <a:pt x="411669" y="106387"/>
                </a:cubicBezTo>
                <a:cubicBezTo>
                  <a:pt x="407044" y="92510"/>
                  <a:pt x="383917" y="60132"/>
                  <a:pt x="370040" y="37004"/>
                </a:cubicBezTo>
                <a:lnTo>
                  <a:pt x="360789" y="27753"/>
                </a:lnTo>
                <a:lnTo>
                  <a:pt x="356164" y="37004"/>
                </a:lnTo>
                <a:cubicBezTo>
                  <a:pt x="337662" y="60132"/>
                  <a:pt x="319160" y="92510"/>
                  <a:pt x="314534" y="101761"/>
                </a:cubicBezTo>
                <a:cubicBezTo>
                  <a:pt x="309909" y="111012"/>
                  <a:pt x="309909" y="115638"/>
                  <a:pt x="309909" y="124889"/>
                </a:cubicBezTo>
                <a:cubicBezTo>
                  <a:pt x="309909" y="134140"/>
                  <a:pt x="314534" y="143391"/>
                  <a:pt x="319160" y="152642"/>
                </a:cubicBezTo>
                <a:cubicBezTo>
                  <a:pt x="323785" y="161893"/>
                  <a:pt x="328411" y="166518"/>
                  <a:pt x="337662" y="171144"/>
                </a:cubicBezTo>
                <a:cubicBezTo>
                  <a:pt x="342287" y="171144"/>
                  <a:pt x="346913" y="175769"/>
                  <a:pt x="351538" y="175769"/>
                </a:cubicBezTo>
                <a:lnTo>
                  <a:pt x="351538" y="115638"/>
                </a:lnTo>
                <a:lnTo>
                  <a:pt x="351538" y="115638"/>
                </a:lnTo>
                <a:close/>
                <a:moveTo>
                  <a:pt x="138765" y="231276"/>
                </a:moveTo>
                <a:lnTo>
                  <a:pt x="138765" y="346913"/>
                </a:lnTo>
                <a:lnTo>
                  <a:pt x="351538" y="346913"/>
                </a:lnTo>
                <a:lnTo>
                  <a:pt x="351538" y="277531"/>
                </a:lnTo>
                <a:lnTo>
                  <a:pt x="351538" y="249778"/>
                </a:lnTo>
                <a:cubicBezTo>
                  <a:pt x="351538" y="245152"/>
                  <a:pt x="351538" y="240527"/>
                  <a:pt x="346913" y="240527"/>
                </a:cubicBezTo>
                <a:cubicBezTo>
                  <a:pt x="342287" y="235901"/>
                  <a:pt x="342287" y="231276"/>
                  <a:pt x="337662" y="231276"/>
                </a:cubicBezTo>
                <a:lnTo>
                  <a:pt x="217398" y="231276"/>
                </a:lnTo>
                <a:lnTo>
                  <a:pt x="138765" y="231276"/>
                </a:lnTo>
                <a:close/>
              </a:path>
            </a:pathLst>
          </a:custGeom>
          <a:solidFill>
            <a:srgbClr val="7DB900"/>
          </a:solidFill>
          <a:ln w="455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4" name="Graphic 93" descr="Plant outline">
            <a:extLst>
              <a:ext uri="{FF2B5EF4-FFF2-40B4-BE49-F238E27FC236}">
                <a16:creationId xmlns:a16="http://schemas.microsoft.com/office/drawing/2014/main" id="{20793790-2D9F-4A65-AB23-A4A1E6294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8065" y="3095659"/>
            <a:ext cx="516155" cy="516155"/>
          </a:xfrm>
          <a:prstGeom prst="rect">
            <a:avLst/>
          </a:prstGeom>
        </p:spPr>
      </p:pic>
      <p:sp>
        <p:nvSpPr>
          <p:cNvPr id="98" name="Graphic 96">
            <a:extLst>
              <a:ext uri="{FF2B5EF4-FFF2-40B4-BE49-F238E27FC236}">
                <a16:creationId xmlns:a16="http://schemas.microsoft.com/office/drawing/2014/main" id="{C08CFEF0-48D8-4B59-8908-52CFD6262601}"/>
              </a:ext>
            </a:extLst>
          </p:cNvPr>
          <p:cNvSpPr/>
          <p:nvPr/>
        </p:nvSpPr>
        <p:spPr>
          <a:xfrm>
            <a:off x="1538431" y="3194003"/>
            <a:ext cx="417540" cy="319157"/>
          </a:xfrm>
          <a:custGeom>
            <a:avLst/>
            <a:gdLst>
              <a:gd name="connsiteX0" fmla="*/ 395789 w 417540"/>
              <a:gd name="connsiteY0" fmla="*/ 21624 h 351073"/>
              <a:gd name="connsiteX1" fmla="*/ 327057 w 417540"/>
              <a:gd name="connsiteY1" fmla="*/ 21624 h 351073"/>
              <a:gd name="connsiteX2" fmla="*/ 371076 w 417540"/>
              <a:gd name="connsiteY2" fmla="*/ 207483 h 351073"/>
              <a:gd name="connsiteX3" fmla="*/ 395789 w 417540"/>
              <a:gd name="connsiteY3" fmla="*/ 207483 h 351073"/>
              <a:gd name="connsiteX4" fmla="*/ 395789 w 417540"/>
              <a:gd name="connsiteY4" fmla="*/ 21624 h 351073"/>
              <a:gd name="connsiteX5" fmla="*/ 395789 w 417540"/>
              <a:gd name="connsiteY5" fmla="*/ 21624 h 351073"/>
              <a:gd name="connsiteX6" fmla="*/ 111850 w 417540"/>
              <a:gd name="connsiteY6" fmla="*/ 24455 h 351073"/>
              <a:gd name="connsiteX7" fmla="*/ 262057 w 417540"/>
              <a:gd name="connsiteY7" fmla="*/ 39515 h 351073"/>
              <a:gd name="connsiteX8" fmla="*/ 305690 w 417540"/>
              <a:gd name="connsiteY8" fmla="*/ 24584 h 351073"/>
              <a:gd name="connsiteX9" fmla="*/ 303116 w 417540"/>
              <a:gd name="connsiteY9" fmla="*/ 13643 h 351073"/>
              <a:gd name="connsiteX10" fmla="*/ 302730 w 417540"/>
              <a:gd name="connsiteY10" fmla="*/ 10812 h 351073"/>
              <a:gd name="connsiteX11" fmla="*/ 313542 w 417540"/>
              <a:gd name="connsiteY11" fmla="*/ 0 h 351073"/>
              <a:gd name="connsiteX12" fmla="*/ 406729 w 417540"/>
              <a:gd name="connsiteY12" fmla="*/ 0 h 351073"/>
              <a:gd name="connsiteX13" fmla="*/ 417541 w 417540"/>
              <a:gd name="connsiteY13" fmla="*/ 10812 h 351073"/>
              <a:gd name="connsiteX14" fmla="*/ 417541 w 417540"/>
              <a:gd name="connsiteY14" fmla="*/ 218295 h 351073"/>
              <a:gd name="connsiteX15" fmla="*/ 406729 w 417540"/>
              <a:gd name="connsiteY15" fmla="*/ 229107 h 351073"/>
              <a:gd name="connsiteX16" fmla="*/ 372878 w 417540"/>
              <a:gd name="connsiteY16" fmla="*/ 229107 h 351073"/>
              <a:gd name="connsiteX17" fmla="*/ 373007 w 417540"/>
              <a:gd name="connsiteY17" fmla="*/ 229750 h 351073"/>
              <a:gd name="connsiteX18" fmla="*/ 366185 w 417540"/>
              <a:gd name="connsiteY18" fmla="*/ 259740 h 351073"/>
              <a:gd name="connsiteX19" fmla="*/ 361294 w 417540"/>
              <a:gd name="connsiteY19" fmla="*/ 267334 h 351073"/>
              <a:gd name="connsiteX20" fmla="*/ 360779 w 417540"/>
              <a:gd name="connsiteY20" fmla="*/ 268107 h 351073"/>
              <a:gd name="connsiteX21" fmla="*/ 305690 w 417540"/>
              <a:gd name="connsiteY21" fmla="*/ 327829 h 351073"/>
              <a:gd name="connsiteX22" fmla="*/ 305562 w 417540"/>
              <a:gd name="connsiteY22" fmla="*/ 327957 h 351073"/>
              <a:gd name="connsiteX23" fmla="*/ 305176 w 417540"/>
              <a:gd name="connsiteY23" fmla="*/ 328344 h 351073"/>
              <a:gd name="connsiteX24" fmla="*/ 301185 w 417540"/>
              <a:gd name="connsiteY24" fmla="*/ 331948 h 351073"/>
              <a:gd name="connsiteX25" fmla="*/ 292690 w 417540"/>
              <a:gd name="connsiteY25" fmla="*/ 339799 h 351073"/>
              <a:gd name="connsiteX26" fmla="*/ 268235 w 417540"/>
              <a:gd name="connsiteY26" fmla="*/ 350868 h 351073"/>
              <a:gd name="connsiteX27" fmla="*/ 242107 w 417540"/>
              <a:gd name="connsiteY27" fmla="*/ 344690 h 351073"/>
              <a:gd name="connsiteX28" fmla="*/ 231681 w 417540"/>
              <a:gd name="connsiteY28" fmla="*/ 338254 h 351073"/>
              <a:gd name="connsiteX29" fmla="*/ 217909 w 417540"/>
              <a:gd name="connsiteY29" fmla="*/ 347007 h 351073"/>
              <a:gd name="connsiteX30" fmla="*/ 217265 w 417540"/>
              <a:gd name="connsiteY30" fmla="*/ 347136 h 351073"/>
              <a:gd name="connsiteX31" fmla="*/ 197830 w 417540"/>
              <a:gd name="connsiteY31" fmla="*/ 344561 h 351073"/>
              <a:gd name="connsiteX32" fmla="*/ 196800 w 417540"/>
              <a:gd name="connsiteY32" fmla="*/ 343918 h 351073"/>
              <a:gd name="connsiteX33" fmla="*/ 86623 w 417540"/>
              <a:gd name="connsiteY33" fmla="*/ 268235 h 351073"/>
              <a:gd name="connsiteX34" fmla="*/ 79158 w 417540"/>
              <a:gd name="connsiteY34" fmla="*/ 261414 h 351073"/>
              <a:gd name="connsiteX35" fmla="*/ 74267 w 417540"/>
              <a:gd name="connsiteY35" fmla="*/ 251374 h 351073"/>
              <a:gd name="connsiteX36" fmla="*/ 73752 w 417540"/>
              <a:gd name="connsiteY36" fmla="*/ 240305 h 351073"/>
              <a:gd name="connsiteX37" fmla="*/ 77742 w 417540"/>
              <a:gd name="connsiteY37" fmla="*/ 230008 h 351073"/>
              <a:gd name="connsiteX38" fmla="*/ 78772 w 417540"/>
              <a:gd name="connsiteY38" fmla="*/ 228335 h 351073"/>
              <a:gd name="connsiteX39" fmla="*/ 66029 w 417540"/>
              <a:gd name="connsiteY39" fmla="*/ 217652 h 351073"/>
              <a:gd name="connsiteX40" fmla="*/ 65257 w 417540"/>
              <a:gd name="connsiteY40" fmla="*/ 220998 h 351073"/>
              <a:gd name="connsiteX41" fmla="*/ 54831 w 417540"/>
              <a:gd name="connsiteY41" fmla="*/ 229236 h 351073"/>
              <a:gd name="connsiteX42" fmla="*/ 10812 w 417540"/>
              <a:gd name="connsiteY42" fmla="*/ 229236 h 351073"/>
              <a:gd name="connsiteX43" fmla="*/ 0 w 417540"/>
              <a:gd name="connsiteY43" fmla="*/ 218424 h 351073"/>
              <a:gd name="connsiteX44" fmla="*/ 0 w 417540"/>
              <a:gd name="connsiteY44" fmla="*/ 11198 h 351073"/>
              <a:gd name="connsiteX45" fmla="*/ 10812 w 417540"/>
              <a:gd name="connsiteY45" fmla="*/ 386 h 351073"/>
              <a:gd name="connsiteX46" fmla="*/ 103999 w 417540"/>
              <a:gd name="connsiteY46" fmla="*/ 386 h 351073"/>
              <a:gd name="connsiteX47" fmla="*/ 114811 w 417540"/>
              <a:gd name="connsiteY47" fmla="*/ 11198 h 351073"/>
              <a:gd name="connsiteX48" fmla="*/ 114425 w 417540"/>
              <a:gd name="connsiteY48" fmla="*/ 14030 h 351073"/>
              <a:gd name="connsiteX49" fmla="*/ 111850 w 417540"/>
              <a:gd name="connsiteY49" fmla="*/ 24455 h 351073"/>
              <a:gd name="connsiteX50" fmla="*/ 111850 w 417540"/>
              <a:gd name="connsiteY50" fmla="*/ 24455 h 351073"/>
              <a:gd name="connsiteX51" fmla="*/ 310581 w 417540"/>
              <a:gd name="connsiteY51" fmla="*/ 45693 h 351073"/>
              <a:gd name="connsiteX52" fmla="*/ 344046 w 417540"/>
              <a:gd name="connsiteY52" fmla="*/ 186632 h 351073"/>
              <a:gd name="connsiteX53" fmla="*/ 259740 w 417540"/>
              <a:gd name="connsiteY53" fmla="*/ 102326 h 351073"/>
              <a:gd name="connsiteX54" fmla="*/ 259740 w 417540"/>
              <a:gd name="connsiteY54" fmla="*/ 102326 h 351073"/>
              <a:gd name="connsiteX55" fmla="*/ 249443 w 417540"/>
              <a:gd name="connsiteY55" fmla="*/ 99494 h 351073"/>
              <a:gd name="connsiteX56" fmla="*/ 171830 w 417540"/>
              <a:gd name="connsiteY56" fmla="*/ 119444 h 351073"/>
              <a:gd name="connsiteX57" fmla="*/ 153167 w 417540"/>
              <a:gd name="connsiteY57" fmla="*/ 118029 h 351073"/>
              <a:gd name="connsiteX58" fmla="*/ 140296 w 417540"/>
              <a:gd name="connsiteY58" fmla="*/ 105672 h 351073"/>
              <a:gd name="connsiteX59" fmla="*/ 139524 w 417540"/>
              <a:gd name="connsiteY59" fmla="*/ 104256 h 351073"/>
              <a:gd name="connsiteX60" fmla="*/ 310581 w 417540"/>
              <a:gd name="connsiteY60" fmla="*/ 45693 h 351073"/>
              <a:gd name="connsiteX61" fmla="*/ 310581 w 417540"/>
              <a:gd name="connsiteY61" fmla="*/ 45693 h 351073"/>
              <a:gd name="connsiteX62" fmla="*/ 71692 w 417540"/>
              <a:gd name="connsiteY62" fmla="*/ 194355 h 351073"/>
              <a:gd name="connsiteX63" fmla="*/ 106831 w 417540"/>
              <a:gd name="connsiteY63" fmla="*/ 45564 h 351073"/>
              <a:gd name="connsiteX64" fmla="*/ 213147 w 417540"/>
              <a:gd name="connsiteY64" fmla="*/ 56247 h 351073"/>
              <a:gd name="connsiteX65" fmla="*/ 121118 w 417540"/>
              <a:gd name="connsiteY65" fmla="*/ 87781 h 351073"/>
              <a:gd name="connsiteX66" fmla="*/ 114425 w 417540"/>
              <a:gd name="connsiteY66" fmla="*/ 101425 h 351073"/>
              <a:gd name="connsiteX67" fmla="*/ 115326 w 417540"/>
              <a:gd name="connsiteY67" fmla="*/ 103356 h 351073"/>
              <a:gd name="connsiteX68" fmla="*/ 121118 w 417540"/>
              <a:gd name="connsiteY68" fmla="*/ 115068 h 351073"/>
              <a:gd name="connsiteX69" fmla="*/ 144672 w 417540"/>
              <a:gd name="connsiteY69" fmla="*/ 137593 h 351073"/>
              <a:gd name="connsiteX70" fmla="*/ 177365 w 417540"/>
              <a:gd name="connsiteY70" fmla="*/ 140167 h 351073"/>
              <a:gd name="connsiteX71" fmla="*/ 249057 w 417540"/>
              <a:gd name="connsiteY71" fmla="*/ 121761 h 351073"/>
              <a:gd name="connsiteX72" fmla="*/ 344433 w 417540"/>
              <a:gd name="connsiteY72" fmla="*/ 217137 h 351073"/>
              <a:gd name="connsiteX73" fmla="*/ 351769 w 417540"/>
              <a:gd name="connsiteY73" fmla="*/ 232067 h 351073"/>
              <a:gd name="connsiteX74" fmla="*/ 349710 w 417540"/>
              <a:gd name="connsiteY74" fmla="*/ 245196 h 351073"/>
              <a:gd name="connsiteX75" fmla="*/ 289344 w 417540"/>
              <a:gd name="connsiteY75" fmla="*/ 193582 h 351073"/>
              <a:gd name="connsiteX76" fmla="*/ 274156 w 417540"/>
              <a:gd name="connsiteY76" fmla="*/ 194741 h 351073"/>
              <a:gd name="connsiteX77" fmla="*/ 275314 w 417540"/>
              <a:gd name="connsiteY77" fmla="*/ 209929 h 351073"/>
              <a:gd name="connsiteX78" fmla="*/ 337740 w 417540"/>
              <a:gd name="connsiteY78" fmla="*/ 263215 h 351073"/>
              <a:gd name="connsiteX79" fmla="*/ 325512 w 417540"/>
              <a:gd name="connsiteY79" fmla="*/ 277760 h 351073"/>
              <a:gd name="connsiteX80" fmla="*/ 262572 w 417540"/>
              <a:gd name="connsiteY80" fmla="*/ 229750 h 351073"/>
              <a:gd name="connsiteX81" fmla="*/ 247513 w 417540"/>
              <a:gd name="connsiteY81" fmla="*/ 231810 h 351073"/>
              <a:gd name="connsiteX82" fmla="*/ 249572 w 417540"/>
              <a:gd name="connsiteY82" fmla="*/ 246869 h 351073"/>
              <a:gd name="connsiteX83" fmla="*/ 310581 w 417540"/>
              <a:gd name="connsiteY83" fmla="*/ 293334 h 351073"/>
              <a:gd name="connsiteX84" fmla="*/ 297195 w 417540"/>
              <a:gd name="connsiteY84" fmla="*/ 306205 h 351073"/>
              <a:gd name="connsiteX85" fmla="*/ 189206 w 417540"/>
              <a:gd name="connsiteY85" fmla="*/ 232325 h 351073"/>
              <a:gd name="connsiteX86" fmla="*/ 188820 w 417540"/>
              <a:gd name="connsiteY86" fmla="*/ 232067 h 351073"/>
              <a:gd name="connsiteX87" fmla="*/ 188563 w 417540"/>
              <a:gd name="connsiteY87" fmla="*/ 231939 h 351073"/>
              <a:gd name="connsiteX88" fmla="*/ 142226 w 417540"/>
              <a:gd name="connsiteY88" fmla="*/ 200147 h 351073"/>
              <a:gd name="connsiteX89" fmla="*/ 128712 w 417540"/>
              <a:gd name="connsiteY89" fmla="*/ 194355 h 351073"/>
              <a:gd name="connsiteX90" fmla="*/ 113910 w 417540"/>
              <a:gd name="connsiteY90" fmla="*/ 194483 h 351073"/>
              <a:gd name="connsiteX91" fmla="*/ 100266 w 417540"/>
              <a:gd name="connsiteY91" fmla="*/ 200147 h 351073"/>
              <a:gd name="connsiteX92" fmla="*/ 90484 w 417540"/>
              <a:gd name="connsiteY92" fmla="*/ 210186 h 351073"/>
              <a:gd name="connsiteX93" fmla="*/ 71692 w 417540"/>
              <a:gd name="connsiteY93" fmla="*/ 194355 h 351073"/>
              <a:gd name="connsiteX94" fmla="*/ 71692 w 417540"/>
              <a:gd name="connsiteY94" fmla="*/ 194355 h 351073"/>
              <a:gd name="connsiteX95" fmla="*/ 90356 w 417540"/>
              <a:gd name="connsiteY95" fmla="*/ 21881 h 351073"/>
              <a:gd name="connsiteX96" fmla="*/ 21624 w 417540"/>
              <a:gd name="connsiteY96" fmla="*/ 21881 h 351073"/>
              <a:gd name="connsiteX97" fmla="*/ 21624 w 417540"/>
              <a:gd name="connsiteY97" fmla="*/ 207741 h 351073"/>
              <a:gd name="connsiteX98" fmla="*/ 46336 w 417540"/>
              <a:gd name="connsiteY98" fmla="*/ 207741 h 351073"/>
              <a:gd name="connsiteX99" fmla="*/ 90356 w 417540"/>
              <a:gd name="connsiteY99" fmla="*/ 21881 h 351073"/>
              <a:gd name="connsiteX100" fmla="*/ 90356 w 417540"/>
              <a:gd name="connsiteY100" fmla="*/ 21881 h 351073"/>
              <a:gd name="connsiteX101" fmla="*/ 218939 w 417540"/>
              <a:gd name="connsiteY101" fmla="*/ 318562 h 351073"/>
              <a:gd name="connsiteX102" fmla="*/ 219325 w 417540"/>
              <a:gd name="connsiteY102" fmla="*/ 317918 h 351073"/>
              <a:gd name="connsiteX103" fmla="*/ 220097 w 417540"/>
              <a:gd name="connsiteY103" fmla="*/ 316888 h 351073"/>
              <a:gd name="connsiteX104" fmla="*/ 236701 w 417540"/>
              <a:gd name="connsiteY104" fmla="*/ 291017 h 351073"/>
              <a:gd name="connsiteX105" fmla="*/ 220354 w 417540"/>
              <a:gd name="connsiteY105" fmla="*/ 279819 h 351073"/>
              <a:gd name="connsiteX106" fmla="*/ 195771 w 417540"/>
              <a:gd name="connsiteY106" fmla="*/ 317146 h 351073"/>
              <a:gd name="connsiteX107" fmla="*/ 208770 w 417540"/>
              <a:gd name="connsiteY107" fmla="*/ 326027 h 351073"/>
              <a:gd name="connsiteX108" fmla="*/ 211731 w 417540"/>
              <a:gd name="connsiteY108" fmla="*/ 326156 h 351073"/>
              <a:gd name="connsiteX109" fmla="*/ 211988 w 417540"/>
              <a:gd name="connsiteY109" fmla="*/ 326027 h 351073"/>
              <a:gd name="connsiteX110" fmla="*/ 215592 w 417540"/>
              <a:gd name="connsiteY110" fmla="*/ 323324 h 351073"/>
              <a:gd name="connsiteX111" fmla="*/ 218939 w 417540"/>
              <a:gd name="connsiteY111" fmla="*/ 318562 h 351073"/>
              <a:gd name="connsiteX112" fmla="*/ 218939 w 417540"/>
              <a:gd name="connsiteY112" fmla="*/ 318562 h 351073"/>
              <a:gd name="connsiteX113" fmla="*/ 243523 w 417540"/>
              <a:gd name="connsiteY113" fmla="*/ 320235 h 351073"/>
              <a:gd name="connsiteX114" fmla="*/ 253176 w 417540"/>
              <a:gd name="connsiteY114" fmla="*/ 326284 h 351073"/>
              <a:gd name="connsiteX115" fmla="*/ 266047 w 417540"/>
              <a:gd name="connsiteY115" fmla="*/ 329373 h 351073"/>
              <a:gd name="connsiteX116" fmla="*/ 277889 w 417540"/>
              <a:gd name="connsiteY116" fmla="*/ 323839 h 351073"/>
              <a:gd name="connsiteX117" fmla="*/ 280720 w 417540"/>
              <a:gd name="connsiteY117" fmla="*/ 321264 h 351073"/>
              <a:gd name="connsiteX118" fmla="*/ 254463 w 417540"/>
              <a:gd name="connsiteY118" fmla="*/ 303245 h 351073"/>
              <a:gd name="connsiteX119" fmla="*/ 243523 w 417540"/>
              <a:gd name="connsiteY119" fmla="*/ 320235 h 351073"/>
              <a:gd name="connsiteX120" fmla="*/ 243523 w 417540"/>
              <a:gd name="connsiteY120" fmla="*/ 320235 h 351073"/>
              <a:gd name="connsiteX121" fmla="*/ 202592 w 417540"/>
              <a:gd name="connsiteY121" fmla="*/ 267720 h 351073"/>
              <a:gd name="connsiteX122" fmla="*/ 185602 w 417540"/>
              <a:gd name="connsiteY122" fmla="*/ 256136 h 351073"/>
              <a:gd name="connsiteX123" fmla="*/ 160632 w 417540"/>
              <a:gd name="connsiteY123" fmla="*/ 293205 h 351073"/>
              <a:gd name="connsiteX124" fmla="*/ 178008 w 417540"/>
              <a:gd name="connsiteY124" fmla="*/ 305176 h 351073"/>
              <a:gd name="connsiteX125" fmla="*/ 202592 w 417540"/>
              <a:gd name="connsiteY125" fmla="*/ 267720 h 351073"/>
              <a:gd name="connsiteX126" fmla="*/ 202592 w 417540"/>
              <a:gd name="connsiteY126" fmla="*/ 267720 h 351073"/>
              <a:gd name="connsiteX127" fmla="*/ 167969 w 417540"/>
              <a:gd name="connsiteY127" fmla="*/ 243909 h 351073"/>
              <a:gd name="connsiteX128" fmla="*/ 151622 w 417540"/>
              <a:gd name="connsiteY128" fmla="*/ 232711 h 351073"/>
              <a:gd name="connsiteX129" fmla="*/ 126009 w 417540"/>
              <a:gd name="connsiteY129" fmla="*/ 269394 h 351073"/>
              <a:gd name="connsiteX130" fmla="*/ 142999 w 417540"/>
              <a:gd name="connsiteY130" fmla="*/ 281106 h 351073"/>
              <a:gd name="connsiteX131" fmla="*/ 167969 w 417540"/>
              <a:gd name="connsiteY131" fmla="*/ 243909 h 351073"/>
              <a:gd name="connsiteX132" fmla="*/ 167969 w 417540"/>
              <a:gd name="connsiteY132" fmla="*/ 243909 h 351073"/>
              <a:gd name="connsiteX133" fmla="*/ 133860 w 417540"/>
              <a:gd name="connsiteY133" fmla="*/ 220483 h 351073"/>
              <a:gd name="connsiteX134" fmla="*/ 130128 w 417540"/>
              <a:gd name="connsiteY134" fmla="*/ 217909 h 351073"/>
              <a:gd name="connsiteX135" fmla="*/ 124336 w 417540"/>
              <a:gd name="connsiteY135" fmla="*/ 215335 h 351073"/>
              <a:gd name="connsiteX136" fmla="*/ 118029 w 417540"/>
              <a:gd name="connsiteY136" fmla="*/ 215463 h 351073"/>
              <a:gd name="connsiteX137" fmla="*/ 112237 w 417540"/>
              <a:gd name="connsiteY137" fmla="*/ 217780 h 351073"/>
              <a:gd name="connsiteX138" fmla="*/ 107989 w 417540"/>
              <a:gd name="connsiteY138" fmla="*/ 222285 h 351073"/>
              <a:gd name="connsiteX139" fmla="*/ 102197 w 417540"/>
              <a:gd name="connsiteY139" fmla="*/ 231295 h 351073"/>
              <a:gd name="connsiteX140" fmla="*/ 101425 w 417540"/>
              <a:gd name="connsiteY140" fmla="*/ 232582 h 351073"/>
              <a:gd name="connsiteX141" fmla="*/ 95633 w 417540"/>
              <a:gd name="connsiteY141" fmla="*/ 241592 h 351073"/>
              <a:gd name="connsiteX142" fmla="*/ 94732 w 417540"/>
              <a:gd name="connsiteY142" fmla="*/ 243909 h 351073"/>
              <a:gd name="connsiteX143" fmla="*/ 94861 w 417540"/>
              <a:gd name="connsiteY143" fmla="*/ 246354 h 351073"/>
              <a:gd name="connsiteX144" fmla="*/ 95762 w 417540"/>
              <a:gd name="connsiteY144" fmla="*/ 248285 h 351073"/>
              <a:gd name="connsiteX145" fmla="*/ 98336 w 417540"/>
              <a:gd name="connsiteY145" fmla="*/ 250602 h 351073"/>
              <a:gd name="connsiteX146" fmla="*/ 107989 w 417540"/>
              <a:gd name="connsiteY146" fmla="*/ 257166 h 351073"/>
              <a:gd name="connsiteX147" fmla="*/ 133860 w 417540"/>
              <a:gd name="connsiteY147" fmla="*/ 220483 h 35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17540" h="351073">
                <a:moveTo>
                  <a:pt x="395789" y="21624"/>
                </a:moveTo>
                <a:lnTo>
                  <a:pt x="327057" y="21624"/>
                </a:lnTo>
                <a:lnTo>
                  <a:pt x="371076" y="207483"/>
                </a:lnTo>
                <a:lnTo>
                  <a:pt x="395789" y="207483"/>
                </a:lnTo>
                <a:lnTo>
                  <a:pt x="395789" y="21624"/>
                </a:lnTo>
                <a:lnTo>
                  <a:pt x="395789" y="21624"/>
                </a:lnTo>
                <a:close/>
                <a:moveTo>
                  <a:pt x="111850" y="24455"/>
                </a:moveTo>
                <a:lnTo>
                  <a:pt x="262057" y="39515"/>
                </a:lnTo>
                <a:lnTo>
                  <a:pt x="305690" y="24584"/>
                </a:lnTo>
                <a:lnTo>
                  <a:pt x="303116" y="13643"/>
                </a:lnTo>
                <a:cubicBezTo>
                  <a:pt x="302859" y="12742"/>
                  <a:pt x="302730" y="11713"/>
                  <a:pt x="302730" y="10812"/>
                </a:cubicBezTo>
                <a:cubicBezTo>
                  <a:pt x="302730" y="4891"/>
                  <a:pt x="307621" y="0"/>
                  <a:pt x="313542" y="0"/>
                </a:cubicBezTo>
                <a:lnTo>
                  <a:pt x="406729" y="0"/>
                </a:lnTo>
                <a:cubicBezTo>
                  <a:pt x="412650" y="0"/>
                  <a:pt x="417541" y="4891"/>
                  <a:pt x="417541" y="10812"/>
                </a:cubicBezTo>
                <a:lnTo>
                  <a:pt x="417541" y="218295"/>
                </a:lnTo>
                <a:cubicBezTo>
                  <a:pt x="417541" y="224216"/>
                  <a:pt x="412650" y="229107"/>
                  <a:pt x="406729" y="229107"/>
                </a:cubicBezTo>
                <a:lnTo>
                  <a:pt x="372878" y="229107"/>
                </a:lnTo>
                <a:lnTo>
                  <a:pt x="373007" y="229750"/>
                </a:lnTo>
                <a:cubicBezTo>
                  <a:pt x="374165" y="239919"/>
                  <a:pt x="371977" y="250344"/>
                  <a:pt x="366185" y="259740"/>
                </a:cubicBezTo>
                <a:cubicBezTo>
                  <a:pt x="364640" y="262315"/>
                  <a:pt x="362967" y="264760"/>
                  <a:pt x="361294" y="267334"/>
                </a:cubicBezTo>
                <a:cubicBezTo>
                  <a:pt x="361165" y="267592"/>
                  <a:pt x="360908" y="267849"/>
                  <a:pt x="360779" y="268107"/>
                </a:cubicBezTo>
                <a:cubicBezTo>
                  <a:pt x="345076" y="290631"/>
                  <a:pt x="325383" y="309423"/>
                  <a:pt x="305690" y="327829"/>
                </a:cubicBezTo>
                <a:lnTo>
                  <a:pt x="305562" y="327957"/>
                </a:lnTo>
                <a:lnTo>
                  <a:pt x="305176" y="328344"/>
                </a:lnTo>
                <a:lnTo>
                  <a:pt x="301185" y="331948"/>
                </a:lnTo>
                <a:lnTo>
                  <a:pt x="292690" y="339799"/>
                </a:lnTo>
                <a:cubicBezTo>
                  <a:pt x="285740" y="346235"/>
                  <a:pt x="277116" y="350096"/>
                  <a:pt x="268235" y="350868"/>
                </a:cubicBezTo>
                <a:cubicBezTo>
                  <a:pt x="259354" y="351769"/>
                  <a:pt x="250216" y="349710"/>
                  <a:pt x="242107" y="344690"/>
                </a:cubicBezTo>
                <a:lnTo>
                  <a:pt x="231681" y="338254"/>
                </a:lnTo>
                <a:cubicBezTo>
                  <a:pt x="227948" y="342502"/>
                  <a:pt x="223057" y="345591"/>
                  <a:pt x="217909" y="347007"/>
                </a:cubicBezTo>
                <a:lnTo>
                  <a:pt x="217265" y="347136"/>
                </a:lnTo>
                <a:cubicBezTo>
                  <a:pt x="210830" y="348809"/>
                  <a:pt x="203879" y="348165"/>
                  <a:pt x="197830" y="344561"/>
                </a:cubicBezTo>
                <a:cubicBezTo>
                  <a:pt x="197444" y="344433"/>
                  <a:pt x="197058" y="344175"/>
                  <a:pt x="196800" y="343918"/>
                </a:cubicBezTo>
                <a:cubicBezTo>
                  <a:pt x="159860" y="319334"/>
                  <a:pt x="123177" y="293463"/>
                  <a:pt x="86623" y="268235"/>
                </a:cubicBezTo>
                <a:cubicBezTo>
                  <a:pt x="83791" y="266305"/>
                  <a:pt x="81346" y="264116"/>
                  <a:pt x="79158" y="261414"/>
                </a:cubicBezTo>
                <a:cubicBezTo>
                  <a:pt x="76841" y="258453"/>
                  <a:pt x="75168" y="255235"/>
                  <a:pt x="74267" y="251374"/>
                </a:cubicBezTo>
                <a:cubicBezTo>
                  <a:pt x="73366" y="247641"/>
                  <a:pt x="73237" y="243909"/>
                  <a:pt x="73752" y="240305"/>
                </a:cubicBezTo>
                <a:cubicBezTo>
                  <a:pt x="74395" y="236701"/>
                  <a:pt x="75682" y="233226"/>
                  <a:pt x="77742" y="230008"/>
                </a:cubicBezTo>
                <a:lnTo>
                  <a:pt x="78772" y="228335"/>
                </a:lnTo>
                <a:lnTo>
                  <a:pt x="66029" y="217652"/>
                </a:lnTo>
                <a:lnTo>
                  <a:pt x="65257" y="220998"/>
                </a:lnTo>
                <a:cubicBezTo>
                  <a:pt x="64098" y="226018"/>
                  <a:pt x="59594" y="229236"/>
                  <a:pt x="54831" y="229236"/>
                </a:cubicBezTo>
                <a:lnTo>
                  <a:pt x="10812" y="229236"/>
                </a:lnTo>
                <a:cubicBezTo>
                  <a:pt x="4891" y="229236"/>
                  <a:pt x="0" y="224473"/>
                  <a:pt x="0" y="218424"/>
                </a:cubicBezTo>
                <a:lnTo>
                  <a:pt x="0" y="11198"/>
                </a:lnTo>
                <a:cubicBezTo>
                  <a:pt x="0" y="5148"/>
                  <a:pt x="4762" y="386"/>
                  <a:pt x="10812" y="386"/>
                </a:cubicBezTo>
                <a:lnTo>
                  <a:pt x="103999" y="386"/>
                </a:lnTo>
                <a:cubicBezTo>
                  <a:pt x="109920" y="386"/>
                  <a:pt x="114811" y="5277"/>
                  <a:pt x="114811" y="11198"/>
                </a:cubicBezTo>
                <a:cubicBezTo>
                  <a:pt x="114811" y="12228"/>
                  <a:pt x="114682" y="13129"/>
                  <a:pt x="114425" y="14030"/>
                </a:cubicBezTo>
                <a:lnTo>
                  <a:pt x="111850" y="24455"/>
                </a:lnTo>
                <a:lnTo>
                  <a:pt x="111850" y="24455"/>
                </a:lnTo>
                <a:close/>
                <a:moveTo>
                  <a:pt x="310581" y="45693"/>
                </a:moveTo>
                <a:lnTo>
                  <a:pt x="344046" y="186632"/>
                </a:lnTo>
                <a:lnTo>
                  <a:pt x="259740" y="102326"/>
                </a:lnTo>
                <a:lnTo>
                  <a:pt x="259740" y="102326"/>
                </a:lnTo>
                <a:cubicBezTo>
                  <a:pt x="257166" y="99752"/>
                  <a:pt x="253305" y="98593"/>
                  <a:pt x="249443" y="99494"/>
                </a:cubicBezTo>
                <a:lnTo>
                  <a:pt x="171830" y="119444"/>
                </a:lnTo>
                <a:cubicBezTo>
                  <a:pt x="165395" y="121118"/>
                  <a:pt x="158830" y="120474"/>
                  <a:pt x="153167" y="118029"/>
                </a:cubicBezTo>
                <a:cubicBezTo>
                  <a:pt x="147632" y="115583"/>
                  <a:pt x="142999" y="111336"/>
                  <a:pt x="140296" y="105672"/>
                </a:cubicBezTo>
                <a:lnTo>
                  <a:pt x="139524" y="104256"/>
                </a:lnTo>
                <a:lnTo>
                  <a:pt x="310581" y="45693"/>
                </a:lnTo>
                <a:lnTo>
                  <a:pt x="310581" y="45693"/>
                </a:lnTo>
                <a:close/>
                <a:moveTo>
                  <a:pt x="71692" y="194355"/>
                </a:moveTo>
                <a:lnTo>
                  <a:pt x="106831" y="45564"/>
                </a:lnTo>
                <a:lnTo>
                  <a:pt x="213147" y="56247"/>
                </a:lnTo>
                <a:lnTo>
                  <a:pt x="121118" y="87781"/>
                </a:lnTo>
                <a:cubicBezTo>
                  <a:pt x="115454" y="89712"/>
                  <a:pt x="112494" y="95762"/>
                  <a:pt x="114425" y="101425"/>
                </a:cubicBezTo>
                <a:cubicBezTo>
                  <a:pt x="114682" y="102068"/>
                  <a:pt x="114940" y="102712"/>
                  <a:pt x="115326" y="103356"/>
                </a:cubicBezTo>
                <a:lnTo>
                  <a:pt x="121118" y="115068"/>
                </a:lnTo>
                <a:cubicBezTo>
                  <a:pt x="126137" y="125365"/>
                  <a:pt x="134632" y="133088"/>
                  <a:pt x="144672" y="137593"/>
                </a:cubicBezTo>
                <a:cubicBezTo>
                  <a:pt x="154583" y="141969"/>
                  <a:pt x="166038" y="143127"/>
                  <a:pt x="177365" y="140167"/>
                </a:cubicBezTo>
                <a:lnTo>
                  <a:pt x="249057" y="121761"/>
                </a:lnTo>
                <a:lnTo>
                  <a:pt x="344433" y="217137"/>
                </a:lnTo>
                <a:cubicBezTo>
                  <a:pt x="348680" y="221384"/>
                  <a:pt x="351126" y="226533"/>
                  <a:pt x="351769" y="232067"/>
                </a:cubicBezTo>
                <a:cubicBezTo>
                  <a:pt x="352284" y="236443"/>
                  <a:pt x="351640" y="240948"/>
                  <a:pt x="349710" y="245196"/>
                </a:cubicBezTo>
                <a:lnTo>
                  <a:pt x="289344" y="193582"/>
                </a:lnTo>
                <a:cubicBezTo>
                  <a:pt x="284839" y="189721"/>
                  <a:pt x="278017" y="190236"/>
                  <a:pt x="274156" y="194741"/>
                </a:cubicBezTo>
                <a:cubicBezTo>
                  <a:pt x="270295" y="199246"/>
                  <a:pt x="270809" y="206067"/>
                  <a:pt x="275314" y="209929"/>
                </a:cubicBezTo>
                <a:lnTo>
                  <a:pt x="337740" y="263215"/>
                </a:lnTo>
                <a:cubicBezTo>
                  <a:pt x="333878" y="268235"/>
                  <a:pt x="329759" y="272998"/>
                  <a:pt x="325512" y="277760"/>
                </a:cubicBezTo>
                <a:lnTo>
                  <a:pt x="262572" y="229750"/>
                </a:lnTo>
                <a:cubicBezTo>
                  <a:pt x="257810" y="226146"/>
                  <a:pt x="251117" y="227047"/>
                  <a:pt x="247513" y="231810"/>
                </a:cubicBezTo>
                <a:cubicBezTo>
                  <a:pt x="243909" y="236572"/>
                  <a:pt x="244810" y="243265"/>
                  <a:pt x="249572" y="246869"/>
                </a:cubicBezTo>
                <a:lnTo>
                  <a:pt x="310581" y="293334"/>
                </a:lnTo>
                <a:cubicBezTo>
                  <a:pt x="306205" y="297710"/>
                  <a:pt x="301700" y="301958"/>
                  <a:pt x="297195" y="306205"/>
                </a:cubicBezTo>
                <a:lnTo>
                  <a:pt x="189206" y="232325"/>
                </a:lnTo>
                <a:lnTo>
                  <a:pt x="188820" y="232067"/>
                </a:lnTo>
                <a:lnTo>
                  <a:pt x="188563" y="231939"/>
                </a:lnTo>
                <a:lnTo>
                  <a:pt x="142226" y="200147"/>
                </a:lnTo>
                <a:cubicBezTo>
                  <a:pt x="137979" y="197186"/>
                  <a:pt x="133474" y="195256"/>
                  <a:pt x="128712" y="194355"/>
                </a:cubicBezTo>
                <a:cubicBezTo>
                  <a:pt x="123949" y="193325"/>
                  <a:pt x="119058" y="193454"/>
                  <a:pt x="113910" y="194483"/>
                </a:cubicBezTo>
                <a:cubicBezTo>
                  <a:pt x="108761" y="195513"/>
                  <a:pt x="104257" y="197444"/>
                  <a:pt x="100266" y="200147"/>
                </a:cubicBezTo>
                <a:cubicBezTo>
                  <a:pt x="96534" y="202721"/>
                  <a:pt x="93187" y="206067"/>
                  <a:pt x="90484" y="210186"/>
                </a:cubicBezTo>
                <a:lnTo>
                  <a:pt x="71692" y="194355"/>
                </a:lnTo>
                <a:lnTo>
                  <a:pt x="71692" y="194355"/>
                </a:lnTo>
                <a:close/>
                <a:moveTo>
                  <a:pt x="90356" y="21881"/>
                </a:moveTo>
                <a:lnTo>
                  <a:pt x="21624" y="21881"/>
                </a:lnTo>
                <a:lnTo>
                  <a:pt x="21624" y="207741"/>
                </a:lnTo>
                <a:lnTo>
                  <a:pt x="46336" y="207741"/>
                </a:lnTo>
                <a:lnTo>
                  <a:pt x="90356" y="21881"/>
                </a:lnTo>
                <a:lnTo>
                  <a:pt x="90356" y="21881"/>
                </a:lnTo>
                <a:close/>
                <a:moveTo>
                  <a:pt x="218939" y="318562"/>
                </a:moveTo>
                <a:cubicBezTo>
                  <a:pt x="219067" y="318304"/>
                  <a:pt x="219196" y="318175"/>
                  <a:pt x="219325" y="317918"/>
                </a:cubicBezTo>
                <a:cubicBezTo>
                  <a:pt x="219582" y="317532"/>
                  <a:pt x="219840" y="317146"/>
                  <a:pt x="220097" y="316888"/>
                </a:cubicBezTo>
                <a:cubicBezTo>
                  <a:pt x="225760" y="308265"/>
                  <a:pt x="231166" y="299641"/>
                  <a:pt x="236701" y="291017"/>
                </a:cubicBezTo>
                <a:lnTo>
                  <a:pt x="220354" y="279819"/>
                </a:lnTo>
                <a:lnTo>
                  <a:pt x="195771" y="317146"/>
                </a:lnTo>
                <a:lnTo>
                  <a:pt x="208770" y="326027"/>
                </a:lnTo>
                <a:cubicBezTo>
                  <a:pt x="209671" y="326413"/>
                  <a:pt x="210701" y="326542"/>
                  <a:pt x="211731" y="326156"/>
                </a:cubicBezTo>
                <a:lnTo>
                  <a:pt x="211988" y="326027"/>
                </a:lnTo>
                <a:cubicBezTo>
                  <a:pt x="213404" y="325641"/>
                  <a:pt x="214691" y="324611"/>
                  <a:pt x="215592" y="323324"/>
                </a:cubicBezTo>
                <a:cubicBezTo>
                  <a:pt x="216751" y="321908"/>
                  <a:pt x="217909" y="320235"/>
                  <a:pt x="218939" y="318562"/>
                </a:cubicBezTo>
                <a:lnTo>
                  <a:pt x="218939" y="318562"/>
                </a:lnTo>
                <a:close/>
                <a:moveTo>
                  <a:pt x="243523" y="320235"/>
                </a:moveTo>
                <a:lnTo>
                  <a:pt x="253176" y="326284"/>
                </a:lnTo>
                <a:cubicBezTo>
                  <a:pt x="257166" y="328730"/>
                  <a:pt x="261671" y="329759"/>
                  <a:pt x="266047" y="329373"/>
                </a:cubicBezTo>
                <a:cubicBezTo>
                  <a:pt x="270295" y="328987"/>
                  <a:pt x="274413" y="327057"/>
                  <a:pt x="277889" y="323839"/>
                </a:cubicBezTo>
                <a:lnTo>
                  <a:pt x="280720" y="321264"/>
                </a:lnTo>
                <a:lnTo>
                  <a:pt x="254463" y="303245"/>
                </a:lnTo>
                <a:cubicBezTo>
                  <a:pt x="250730" y="308908"/>
                  <a:pt x="247127" y="314571"/>
                  <a:pt x="243523" y="320235"/>
                </a:cubicBezTo>
                <a:lnTo>
                  <a:pt x="243523" y="320235"/>
                </a:lnTo>
                <a:close/>
                <a:moveTo>
                  <a:pt x="202592" y="267720"/>
                </a:moveTo>
                <a:lnTo>
                  <a:pt x="185602" y="256136"/>
                </a:lnTo>
                <a:lnTo>
                  <a:pt x="160632" y="293205"/>
                </a:lnTo>
                <a:lnTo>
                  <a:pt x="178008" y="305176"/>
                </a:lnTo>
                <a:lnTo>
                  <a:pt x="202592" y="267720"/>
                </a:lnTo>
                <a:lnTo>
                  <a:pt x="202592" y="267720"/>
                </a:lnTo>
                <a:close/>
                <a:moveTo>
                  <a:pt x="167969" y="243909"/>
                </a:moveTo>
                <a:lnTo>
                  <a:pt x="151622" y="232711"/>
                </a:lnTo>
                <a:lnTo>
                  <a:pt x="126009" y="269394"/>
                </a:lnTo>
                <a:lnTo>
                  <a:pt x="142999" y="281106"/>
                </a:lnTo>
                <a:lnTo>
                  <a:pt x="167969" y="243909"/>
                </a:lnTo>
                <a:lnTo>
                  <a:pt x="167969" y="243909"/>
                </a:lnTo>
                <a:close/>
                <a:moveTo>
                  <a:pt x="133860" y="220483"/>
                </a:moveTo>
                <a:lnTo>
                  <a:pt x="130128" y="217909"/>
                </a:lnTo>
                <a:cubicBezTo>
                  <a:pt x="128197" y="216622"/>
                  <a:pt x="126266" y="215721"/>
                  <a:pt x="124336" y="215335"/>
                </a:cubicBezTo>
                <a:cubicBezTo>
                  <a:pt x="122405" y="214949"/>
                  <a:pt x="120345" y="214949"/>
                  <a:pt x="118029" y="215463"/>
                </a:cubicBezTo>
                <a:cubicBezTo>
                  <a:pt x="115841" y="215850"/>
                  <a:pt x="113910" y="216751"/>
                  <a:pt x="112237" y="217780"/>
                </a:cubicBezTo>
                <a:cubicBezTo>
                  <a:pt x="110563" y="218939"/>
                  <a:pt x="109148" y="220483"/>
                  <a:pt x="107989" y="222285"/>
                </a:cubicBezTo>
                <a:lnTo>
                  <a:pt x="102197" y="231295"/>
                </a:lnTo>
                <a:cubicBezTo>
                  <a:pt x="101940" y="231681"/>
                  <a:pt x="101682" y="232196"/>
                  <a:pt x="101425" y="232582"/>
                </a:cubicBezTo>
                <a:lnTo>
                  <a:pt x="95633" y="241592"/>
                </a:lnTo>
                <a:cubicBezTo>
                  <a:pt x="95118" y="242364"/>
                  <a:pt x="94861" y="243136"/>
                  <a:pt x="94732" y="243909"/>
                </a:cubicBezTo>
                <a:cubicBezTo>
                  <a:pt x="94603" y="244681"/>
                  <a:pt x="94603" y="245453"/>
                  <a:pt x="94861" y="246354"/>
                </a:cubicBezTo>
                <a:cubicBezTo>
                  <a:pt x="94989" y="247127"/>
                  <a:pt x="95375" y="247770"/>
                  <a:pt x="95762" y="248285"/>
                </a:cubicBezTo>
                <a:cubicBezTo>
                  <a:pt x="96405" y="249057"/>
                  <a:pt x="97306" y="249829"/>
                  <a:pt x="98336" y="250602"/>
                </a:cubicBezTo>
                <a:lnTo>
                  <a:pt x="107989" y="257166"/>
                </a:lnTo>
                <a:lnTo>
                  <a:pt x="133860" y="220483"/>
                </a:lnTo>
                <a:close/>
              </a:path>
            </a:pathLst>
          </a:custGeom>
          <a:solidFill>
            <a:schemeClr val="accent3"/>
          </a:solidFill>
          <a:ln w="1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1" name="Graphic 99">
            <a:extLst>
              <a:ext uri="{FF2B5EF4-FFF2-40B4-BE49-F238E27FC236}">
                <a16:creationId xmlns:a16="http://schemas.microsoft.com/office/drawing/2014/main" id="{57E3A424-A682-4A56-8EEC-A7D7C22AC7D5}"/>
              </a:ext>
            </a:extLst>
          </p:cNvPr>
          <p:cNvSpPr/>
          <p:nvPr/>
        </p:nvSpPr>
        <p:spPr>
          <a:xfrm>
            <a:off x="9720376" y="2034553"/>
            <a:ext cx="506546" cy="499416"/>
          </a:xfrm>
          <a:custGeom>
            <a:avLst/>
            <a:gdLst>
              <a:gd name="connsiteX0" fmla="*/ 13568 w 506546"/>
              <a:gd name="connsiteY0" fmla="*/ 499417 h 499416"/>
              <a:gd name="connsiteX1" fmla="*/ 0 w 506546"/>
              <a:gd name="connsiteY1" fmla="*/ 485848 h 499416"/>
              <a:gd name="connsiteX2" fmla="*/ 13568 w 506546"/>
              <a:gd name="connsiteY2" fmla="*/ 472280 h 499416"/>
              <a:gd name="connsiteX3" fmla="*/ 50881 w 506546"/>
              <a:gd name="connsiteY3" fmla="*/ 472280 h 499416"/>
              <a:gd name="connsiteX4" fmla="*/ 50881 w 506546"/>
              <a:gd name="connsiteY4" fmla="*/ 279122 h 499416"/>
              <a:gd name="connsiteX5" fmla="*/ 13568 w 506546"/>
              <a:gd name="connsiteY5" fmla="*/ 279122 h 499416"/>
              <a:gd name="connsiteX6" fmla="*/ 0 w 506546"/>
              <a:gd name="connsiteY6" fmla="*/ 265554 h 499416"/>
              <a:gd name="connsiteX7" fmla="*/ 0 w 506546"/>
              <a:gd name="connsiteY7" fmla="*/ 236344 h 499416"/>
              <a:gd name="connsiteX8" fmla="*/ 4900 w 506546"/>
              <a:gd name="connsiteY8" fmla="*/ 225980 h 499416"/>
              <a:gd name="connsiteX9" fmla="*/ 242720 w 506546"/>
              <a:gd name="connsiteY9" fmla="*/ 3612 h 499416"/>
              <a:gd name="connsiteX10" fmla="*/ 261753 w 506546"/>
              <a:gd name="connsiteY10" fmla="*/ 4177 h 499416"/>
              <a:gd name="connsiteX11" fmla="*/ 502023 w 506546"/>
              <a:gd name="connsiteY11" fmla="*/ 226734 h 499416"/>
              <a:gd name="connsiteX12" fmla="*/ 506358 w 506546"/>
              <a:gd name="connsiteY12" fmla="*/ 236533 h 499416"/>
              <a:gd name="connsiteX13" fmla="*/ 506358 w 506546"/>
              <a:gd name="connsiteY13" fmla="*/ 236533 h 499416"/>
              <a:gd name="connsiteX14" fmla="*/ 506358 w 506546"/>
              <a:gd name="connsiteY14" fmla="*/ 265365 h 499416"/>
              <a:gd name="connsiteX15" fmla="*/ 492789 w 506546"/>
              <a:gd name="connsiteY15" fmla="*/ 278933 h 499416"/>
              <a:gd name="connsiteX16" fmla="*/ 455665 w 506546"/>
              <a:gd name="connsiteY16" fmla="*/ 278933 h 499416"/>
              <a:gd name="connsiteX17" fmla="*/ 455665 w 506546"/>
              <a:gd name="connsiteY17" fmla="*/ 472092 h 499416"/>
              <a:gd name="connsiteX18" fmla="*/ 492978 w 506546"/>
              <a:gd name="connsiteY18" fmla="*/ 472092 h 499416"/>
              <a:gd name="connsiteX19" fmla="*/ 506546 w 506546"/>
              <a:gd name="connsiteY19" fmla="*/ 485660 h 499416"/>
              <a:gd name="connsiteX20" fmla="*/ 492978 w 506546"/>
              <a:gd name="connsiteY20" fmla="*/ 499228 h 499416"/>
              <a:gd name="connsiteX21" fmla="*/ 442286 w 506546"/>
              <a:gd name="connsiteY21" fmla="*/ 499228 h 499416"/>
              <a:gd name="connsiteX22" fmla="*/ 253273 w 506546"/>
              <a:gd name="connsiteY22" fmla="*/ 499228 h 499416"/>
              <a:gd name="connsiteX23" fmla="*/ 64449 w 506546"/>
              <a:gd name="connsiteY23" fmla="*/ 499228 h 499416"/>
              <a:gd name="connsiteX24" fmla="*/ 13568 w 506546"/>
              <a:gd name="connsiteY24" fmla="*/ 499228 h 499416"/>
              <a:gd name="connsiteX25" fmla="*/ 13568 w 506546"/>
              <a:gd name="connsiteY25" fmla="*/ 499417 h 499416"/>
              <a:gd name="connsiteX26" fmla="*/ 239893 w 506546"/>
              <a:gd name="connsiteY26" fmla="*/ 365996 h 499416"/>
              <a:gd name="connsiteX27" fmla="*/ 199377 w 506546"/>
              <a:gd name="connsiteY27" fmla="*/ 342629 h 499416"/>
              <a:gd name="connsiteX28" fmla="*/ 194478 w 506546"/>
              <a:gd name="connsiteY28" fmla="*/ 324161 h 499416"/>
              <a:gd name="connsiteX29" fmla="*/ 212945 w 506546"/>
              <a:gd name="connsiteY29" fmla="*/ 319261 h 499416"/>
              <a:gd name="connsiteX30" fmla="*/ 239893 w 506546"/>
              <a:gd name="connsiteY30" fmla="*/ 334902 h 499416"/>
              <a:gd name="connsiteX31" fmla="*/ 239893 w 506546"/>
              <a:gd name="connsiteY31" fmla="*/ 284775 h 499416"/>
              <a:gd name="connsiteX32" fmla="*/ 226325 w 506546"/>
              <a:gd name="connsiteY32" fmla="*/ 276860 h 499416"/>
              <a:gd name="connsiteX33" fmla="*/ 221425 w 506546"/>
              <a:gd name="connsiteY33" fmla="*/ 258581 h 499416"/>
              <a:gd name="connsiteX34" fmla="*/ 239705 w 506546"/>
              <a:gd name="connsiteY34" fmla="*/ 253681 h 499416"/>
              <a:gd name="connsiteX35" fmla="*/ 239893 w 506546"/>
              <a:gd name="connsiteY35" fmla="*/ 253870 h 499416"/>
              <a:gd name="connsiteX36" fmla="*/ 239893 w 506546"/>
              <a:gd name="connsiteY36" fmla="*/ 221080 h 499416"/>
              <a:gd name="connsiteX37" fmla="*/ 253462 w 506546"/>
              <a:gd name="connsiteY37" fmla="*/ 207512 h 499416"/>
              <a:gd name="connsiteX38" fmla="*/ 267030 w 506546"/>
              <a:gd name="connsiteY38" fmla="*/ 221080 h 499416"/>
              <a:gd name="connsiteX39" fmla="*/ 267030 w 506546"/>
              <a:gd name="connsiteY39" fmla="*/ 253870 h 499416"/>
              <a:gd name="connsiteX40" fmla="*/ 267218 w 506546"/>
              <a:gd name="connsiteY40" fmla="*/ 253681 h 499416"/>
              <a:gd name="connsiteX41" fmla="*/ 285498 w 506546"/>
              <a:gd name="connsiteY41" fmla="*/ 258581 h 499416"/>
              <a:gd name="connsiteX42" fmla="*/ 280598 w 506546"/>
              <a:gd name="connsiteY42" fmla="*/ 277049 h 499416"/>
              <a:gd name="connsiteX43" fmla="*/ 266841 w 506546"/>
              <a:gd name="connsiteY43" fmla="*/ 284964 h 499416"/>
              <a:gd name="connsiteX44" fmla="*/ 266841 w 506546"/>
              <a:gd name="connsiteY44" fmla="*/ 335091 h 499416"/>
              <a:gd name="connsiteX45" fmla="*/ 293789 w 506546"/>
              <a:gd name="connsiteY45" fmla="*/ 319450 h 499416"/>
              <a:gd name="connsiteX46" fmla="*/ 312257 w 506546"/>
              <a:gd name="connsiteY46" fmla="*/ 324349 h 499416"/>
              <a:gd name="connsiteX47" fmla="*/ 307357 w 506546"/>
              <a:gd name="connsiteY47" fmla="*/ 342817 h 499416"/>
              <a:gd name="connsiteX48" fmla="*/ 266841 w 506546"/>
              <a:gd name="connsiteY48" fmla="*/ 366184 h 499416"/>
              <a:gd name="connsiteX49" fmla="*/ 266841 w 506546"/>
              <a:gd name="connsiteY49" fmla="*/ 403497 h 499416"/>
              <a:gd name="connsiteX50" fmla="*/ 290209 w 506546"/>
              <a:gd name="connsiteY50" fmla="*/ 397090 h 499416"/>
              <a:gd name="connsiteX51" fmla="*/ 328840 w 506546"/>
              <a:gd name="connsiteY51" fmla="*/ 365808 h 499416"/>
              <a:gd name="connsiteX52" fmla="*/ 343351 w 506546"/>
              <a:gd name="connsiteY52" fmla="*/ 318696 h 499416"/>
              <a:gd name="connsiteX53" fmla="*/ 343351 w 506546"/>
              <a:gd name="connsiteY53" fmla="*/ 318696 h 499416"/>
              <a:gd name="connsiteX54" fmla="*/ 336190 w 506546"/>
              <a:gd name="connsiteY54" fmla="*/ 283645 h 499416"/>
              <a:gd name="connsiteX55" fmla="*/ 267407 w 506546"/>
              <a:gd name="connsiteY55" fmla="*/ 176418 h 499416"/>
              <a:gd name="connsiteX56" fmla="*/ 253273 w 506546"/>
              <a:gd name="connsiteY56" fmla="*/ 156254 h 499416"/>
              <a:gd name="connsiteX57" fmla="*/ 239140 w 506546"/>
              <a:gd name="connsiteY57" fmla="*/ 176418 h 499416"/>
              <a:gd name="connsiteX58" fmla="*/ 170356 w 506546"/>
              <a:gd name="connsiteY58" fmla="*/ 283645 h 499416"/>
              <a:gd name="connsiteX59" fmla="*/ 163195 w 506546"/>
              <a:gd name="connsiteY59" fmla="*/ 318696 h 499416"/>
              <a:gd name="connsiteX60" fmla="*/ 177706 w 506546"/>
              <a:gd name="connsiteY60" fmla="*/ 365808 h 499416"/>
              <a:gd name="connsiteX61" fmla="*/ 216337 w 506546"/>
              <a:gd name="connsiteY61" fmla="*/ 397090 h 499416"/>
              <a:gd name="connsiteX62" fmla="*/ 239705 w 506546"/>
              <a:gd name="connsiteY62" fmla="*/ 403497 h 499416"/>
              <a:gd name="connsiteX63" fmla="*/ 239705 w 506546"/>
              <a:gd name="connsiteY63" fmla="*/ 365996 h 499416"/>
              <a:gd name="connsiteX64" fmla="*/ 239893 w 506546"/>
              <a:gd name="connsiteY64" fmla="*/ 365996 h 499416"/>
              <a:gd name="connsiteX65" fmla="*/ 266841 w 506546"/>
              <a:gd name="connsiteY65" fmla="*/ 430633 h 499416"/>
              <a:gd name="connsiteX66" fmla="*/ 266841 w 506546"/>
              <a:gd name="connsiteY66" fmla="*/ 472469 h 499416"/>
              <a:gd name="connsiteX67" fmla="*/ 428906 w 506546"/>
              <a:gd name="connsiteY67" fmla="*/ 472469 h 499416"/>
              <a:gd name="connsiteX68" fmla="*/ 428906 w 506546"/>
              <a:gd name="connsiteY68" fmla="*/ 265742 h 499416"/>
              <a:gd name="connsiteX69" fmla="*/ 442474 w 506546"/>
              <a:gd name="connsiteY69" fmla="*/ 252174 h 499416"/>
              <a:gd name="connsiteX70" fmla="*/ 479598 w 506546"/>
              <a:gd name="connsiteY70" fmla="*/ 252174 h 499416"/>
              <a:gd name="connsiteX71" fmla="*/ 479598 w 506546"/>
              <a:gd name="connsiteY71" fmla="*/ 242752 h 499416"/>
              <a:gd name="connsiteX72" fmla="*/ 251954 w 506546"/>
              <a:gd name="connsiteY72" fmla="*/ 32068 h 499416"/>
              <a:gd name="connsiteX73" fmla="*/ 26948 w 506546"/>
              <a:gd name="connsiteY73" fmla="*/ 242375 h 499416"/>
              <a:gd name="connsiteX74" fmla="*/ 26948 w 506546"/>
              <a:gd name="connsiteY74" fmla="*/ 252174 h 499416"/>
              <a:gd name="connsiteX75" fmla="*/ 64260 w 506546"/>
              <a:gd name="connsiteY75" fmla="*/ 252174 h 499416"/>
              <a:gd name="connsiteX76" fmla="*/ 77829 w 506546"/>
              <a:gd name="connsiteY76" fmla="*/ 265742 h 499416"/>
              <a:gd name="connsiteX77" fmla="*/ 77829 w 506546"/>
              <a:gd name="connsiteY77" fmla="*/ 472469 h 499416"/>
              <a:gd name="connsiteX78" fmla="*/ 239893 w 506546"/>
              <a:gd name="connsiteY78" fmla="*/ 472469 h 499416"/>
              <a:gd name="connsiteX79" fmla="*/ 239893 w 506546"/>
              <a:gd name="connsiteY79" fmla="*/ 430633 h 499416"/>
              <a:gd name="connsiteX80" fmla="*/ 206161 w 506546"/>
              <a:gd name="connsiteY80" fmla="*/ 421965 h 499416"/>
              <a:gd name="connsiteX81" fmla="*/ 155469 w 506546"/>
              <a:gd name="connsiteY81" fmla="*/ 380883 h 499416"/>
              <a:gd name="connsiteX82" fmla="*/ 136247 w 506546"/>
              <a:gd name="connsiteY82" fmla="*/ 318696 h 499416"/>
              <a:gd name="connsiteX83" fmla="*/ 145481 w 506546"/>
              <a:gd name="connsiteY83" fmla="*/ 273280 h 499416"/>
              <a:gd name="connsiteX84" fmla="*/ 216903 w 506546"/>
              <a:gd name="connsiteY84" fmla="*/ 160965 h 499416"/>
              <a:gd name="connsiteX85" fmla="*/ 241778 w 506546"/>
              <a:gd name="connsiteY85" fmla="*/ 124784 h 499416"/>
              <a:gd name="connsiteX86" fmla="*/ 245735 w 506546"/>
              <a:gd name="connsiteY86" fmla="*/ 120826 h 499416"/>
              <a:gd name="connsiteX87" fmla="*/ 264391 w 506546"/>
              <a:gd name="connsiteY87" fmla="*/ 124595 h 499416"/>
              <a:gd name="connsiteX88" fmla="*/ 289266 w 506546"/>
              <a:gd name="connsiteY88" fmla="*/ 160777 h 499416"/>
              <a:gd name="connsiteX89" fmla="*/ 360688 w 506546"/>
              <a:gd name="connsiteY89" fmla="*/ 273092 h 499416"/>
              <a:gd name="connsiteX90" fmla="*/ 370110 w 506546"/>
              <a:gd name="connsiteY90" fmla="*/ 318507 h 499416"/>
              <a:gd name="connsiteX91" fmla="*/ 370110 w 506546"/>
              <a:gd name="connsiteY91" fmla="*/ 318507 h 499416"/>
              <a:gd name="connsiteX92" fmla="*/ 350889 w 506546"/>
              <a:gd name="connsiteY92" fmla="*/ 380695 h 499416"/>
              <a:gd name="connsiteX93" fmla="*/ 300385 w 506546"/>
              <a:gd name="connsiteY93" fmla="*/ 421776 h 499416"/>
              <a:gd name="connsiteX94" fmla="*/ 266841 w 506546"/>
              <a:gd name="connsiteY94" fmla="*/ 430633 h 49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06546" h="499416">
                <a:moveTo>
                  <a:pt x="13568" y="499417"/>
                </a:moveTo>
                <a:cubicBezTo>
                  <a:pt x="6030" y="499417"/>
                  <a:pt x="0" y="493386"/>
                  <a:pt x="0" y="485848"/>
                </a:cubicBezTo>
                <a:cubicBezTo>
                  <a:pt x="0" y="478311"/>
                  <a:pt x="6030" y="472280"/>
                  <a:pt x="13568" y="472280"/>
                </a:cubicBezTo>
                <a:lnTo>
                  <a:pt x="50881" y="472280"/>
                </a:lnTo>
                <a:lnTo>
                  <a:pt x="50881" y="279122"/>
                </a:lnTo>
                <a:lnTo>
                  <a:pt x="13568" y="279122"/>
                </a:lnTo>
                <a:cubicBezTo>
                  <a:pt x="6030" y="279122"/>
                  <a:pt x="0" y="273092"/>
                  <a:pt x="0" y="265554"/>
                </a:cubicBezTo>
                <a:lnTo>
                  <a:pt x="0" y="236344"/>
                </a:lnTo>
                <a:cubicBezTo>
                  <a:pt x="0" y="232198"/>
                  <a:pt x="1884" y="228430"/>
                  <a:pt x="4900" y="225980"/>
                </a:cubicBezTo>
                <a:lnTo>
                  <a:pt x="242720" y="3612"/>
                </a:lnTo>
                <a:cubicBezTo>
                  <a:pt x="248185" y="-1476"/>
                  <a:pt x="256665" y="-1099"/>
                  <a:pt x="261753" y="4177"/>
                </a:cubicBezTo>
                <a:lnTo>
                  <a:pt x="502023" y="226734"/>
                </a:lnTo>
                <a:cubicBezTo>
                  <a:pt x="504850" y="229372"/>
                  <a:pt x="506358" y="232952"/>
                  <a:pt x="506358" y="236533"/>
                </a:cubicBezTo>
                <a:lnTo>
                  <a:pt x="506358" y="236533"/>
                </a:lnTo>
                <a:lnTo>
                  <a:pt x="506358" y="265365"/>
                </a:lnTo>
                <a:cubicBezTo>
                  <a:pt x="506358" y="272903"/>
                  <a:pt x="500327" y="278933"/>
                  <a:pt x="492789" y="278933"/>
                </a:cubicBezTo>
                <a:lnTo>
                  <a:pt x="455665" y="278933"/>
                </a:lnTo>
                <a:lnTo>
                  <a:pt x="455665" y="472092"/>
                </a:lnTo>
                <a:lnTo>
                  <a:pt x="492978" y="472092"/>
                </a:lnTo>
                <a:cubicBezTo>
                  <a:pt x="500516" y="472092"/>
                  <a:pt x="506546" y="478122"/>
                  <a:pt x="506546" y="485660"/>
                </a:cubicBezTo>
                <a:cubicBezTo>
                  <a:pt x="506546" y="493198"/>
                  <a:pt x="500516" y="499228"/>
                  <a:pt x="492978" y="499228"/>
                </a:cubicBezTo>
                <a:lnTo>
                  <a:pt x="442286" y="499228"/>
                </a:lnTo>
                <a:lnTo>
                  <a:pt x="253273" y="499228"/>
                </a:lnTo>
                <a:lnTo>
                  <a:pt x="64449" y="499228"/>
                </a:lnTo>
                <a:lnTo>
                  <a:pt x="13568" y="499228"/>
                </a:lnTo>
                <a:lnTo>
                  <a:pt x="13568" y="499417"/>
                </a:lnTo>
                <a:close/>
                <a:moveTo>
                  <a:pt x="239893" y="365996"/>
                </a:moveTo>
                <a:lnTo>
                  <a:pt x="199377" y="342629"/>
                </a:lnTo>
                <a:cubicBezTo>
                  <a:pt x="192970" y="338860"/>
                  <a:pt x="190709" y="330756"/>
                  <a:pt x="194478" y="324161"/>
                </a:cubicBezTo>
                <a:cubicBezTo>
                  <a:pt x="198246" y="317754"/>
                  <a:pt x="206350" y="315492"/>
                  <a:pt x="212945" y="319261"/>
                </a:cubicBezTo>
                <a:lnTo>
                  <a:pt x="239893" y="334902"/>
                </a:lnTo>
                <a:lnTo>
                  <a:pt x="239893" y="284775"/>
                </a:lnTo>
                <a:lnTo>
                  <a:pt x="226325" y="276860"/>
                </a:lnTo>
                <a:cubicBezTo>
                  <a:pt x="219918" y="273092"/>
                  <a:pt x="217657" y="264988"/>
                  <a:pt x="221425" y="258581"/>
                </a:cubicBezTo>
                <a:cubicBezTo>
                  <a:pt x="225194" y="252174"/>
                  <a:pt x="233298" y="249913"/>
                  <a:pt x="239705" y="253681"/>
                </a:cubicBezTo>
                <a:lnTo>
                  <a:pt x="239893" y="253870"/>
                </a:lnTo>
                <a:lnTo>
                  <a:pt x="239893" y="221080"/>
                </a:lnTo>
                <a:cubicBezTo>
                  <a:pt x="239893" y="213542"/>
                  <a:pt x="245924" y="207512"/>
                  <a:pt x="253462" y="207512"/>
                </a:cubicBezTo>
                <a:cubicBezTo>
                  <a:pt x="260999" y="207512"/>
                  <a:pt x="267030" y="213542"/>
                  <a:pt x="267030" y="221080"/>
                </a:cubicBezTo>
                <a:lnTo>
                  <a:pt x="267030" y="253870"/>
                </a:lnTo>
                <a:lnTo>
                  <a:pt x="267218" y="253681"/>
                </a:lnTo>
                <a:cubicBezTo>
                  <a:pt x="273625" y="249913"/>
                  <a:pt x="281917" y="252174"/>
                  <a:pt x="285498" y="258581"/>
                </a:cubicBezTo>
                <a:cubicBezTo>
                  <a:pt x="289266" y="264988"/>
                  <a:pt x="287005" y="273280"/>
                  <a:pt x="280598" y="277049"/>
                </a:cubicBezTo>
                <a:lnTo>
                  <a:pt x="266841" y="284964"/>
                </a:lnTo>
                <a:lnTo>
                  <a:pt x="266841" y="335091"/>
                </a:lnTo>
                <a:lnTo>
                  <a:pt x="293789" y="319450"/>
                </a:lnTo>
                <a:cubicBezTo>
                  <a:pt x="300196" y="315681"/>
                  <a:pt x="308488" y="317942"/>
                  <a:pt x="312257" y="324349"/>
                </a:cubicBezTo>
                <a:cubicBezTo>
                  <a:pt x="316026" y="330756"/>
                  <a:pt x="313765" y="339048"/>
                  <a:pt x="307357" y="342817"/>
                </a:cubicBezTo>
                <a:lnTo>
                  <a:pt x="266841" y="366184"/>
                </a:lnTo>
                <a:lnTo>
                  <a:pt x="266841" y="403497"/>
                </a:lnTo>
                <a:cubicBezTo>
                  <a:pt x="275133" y="402366"/>
                  <a:pt x="283048" y="400293"/>
                  <a:pt x="290209" y="397090"/>
                </a:cubicBezTo>
                <a:cubicBezTo>
                  <a:pt x="306227" y="390306"/>
                  <a:pt x="319606" y="379376"/>
                  <a:pt x="328840" y="365808"/>
                </a:cubicBezTo>
                <a:cubicBezTo>
                  <a:pt x="338074" y="352239"/>
                  <a:pt x="343351" y="336033"/>
                  <a:pt x="343351" y="318696"/>
                </a:cubicBezTo>
                <a:lnTo>
                  <a:pt x="343351" y="318696"/>
                </a:lnTo>
                <a:cubicBezTo>
                  <a:pt x="343351" y="307200"/>
                  <a:pt x="341089" y="295517"/>
                  <a:pt x="336190" y="283645"/>
                </a:cubicBezTo>
                <a:cubicBezTo>
                  <a:pt x="327333" y="262162"/>
                  <a:pt x="293601" y="213919"/>
                  <a:pt x="267407" y="176418"/>
                </a:cubicBezTo>
                <a:cubicBezTo>
                  <a:pt x="262507" y="169257"/>
                  <a:pt x="257796" y="162473"/>
                  <a:pt x="253273" y="156254"/>
                </a:cubicBezTo>
                <a:cubicBezTo>
                  <a:pt x="248939" y="162661"/>
                  <a:pt x="244228" y="169257"/>
                  <a:pt x="239140" y="176418"/>
                </a:cubicBezTo>
                <a:cubicBezTo>
                  <a:pt x="212945" y="213919"/>
                  <a:pt x="179402" y="262350"/>
                  <a:pt x="170356" y="283645"/>
                </a:cubicBezTo>
                <a:cubicBezTo>
                  <a:pt x="165457" y="295517"/>
                  <a:pt x="163195" y="307389"/>
                  <a:pt x="163195" y="318696"/>
                </a:cubicBezTo>
                <a:cubicBezTo>
                  <a:pt x="163195" y="336033"/>
                  <a:pt x="168472" y="352239"/>
                  <a:pt x="177706" y="365808"/>
                </a:cubicBezTo>
                <a:cubicBezTo>
                  <a:pt x="186940" y="379376"/>
                  <a:pt x="200319" y="390494"/>
                  <a:pt x="216337" y="397090"/>
                </a:cubicBezTo>
                <a:cubicBezTo>
                  <a:pt x="223687" y="400105"/>
                  <a:pt x="231413" y="402366"/>
                  <a:pt x="239705" y="403497"/>
                </a:cubicBezTo>
                <a:lnTo>
                  <a:pt x="239705" y="365996"/>
                </a:lnTo>
                <a:lnTo>
                  <a:pt x="239893" y="365996"/>
                </a:lnTo>
                <a:close/>
                <a:moveTo>
                  <a:pt x="266841" y="430633"/>
                </a:moveTo>
                <a:lnTo>
                  <a:pt x="266841" y="472469"/>
                </a:lnTo>
                <a:lnTo>
                  <a:pt x="428906" y="472469"/>
                </a:lnTo>
                <a:lnTo>
                  <a:pt x="428906" y="265742"/>
                </a:lnTo>
                <a:cubicBezTo>
                  <a:pt x="428906" y="258204"/>
                  <a:pt x="434936" y="252174"/>
                  <a:pt x="442474" y="252174"/>
                </a:cubicBezTo>
                <a:lnTo>
                  <a:pt x="479598" y="252174"/>
                </a:lnTo>
                <a:lnTo>
                  <a:pt x="479598" y="242752"/>
                </a:lnTo>
                <a:lnTo>
                  <a:pt x="251954" y="32068"/>
                </a:lnTo>
                <a:lnTo>
                  <a:pt x="26948" y="242375"/>
                </a:lnTo>
                <a:lnTo>
                  <a:pt x="26948" y="252174"/>
                </a:lnTo>
                <a:lnTo>
                  <a:pt x="64260" y="252174"/>
                </a:lnTo>
                <a:cubicBezTo>
                  <a:pt x="71798" y="252174"/>
                  <a:pt x="77829" y="258204"/>
                  <a:pt x="77829" y="265742"/>
                </a:cubicBezTo>
                <a:lnTo>
                  <a:pt x="77829" y="472469"/>
                </a:lnTo>
                <a:lnTo>
                  <a:pt x="239893" y="472469"/>
                </a:lnTo>
                <a:lnTo>
                  <a:pt x="239893" y="430633"/>
                </a:lnTo>
                <a:cubicBezTo>
                  <a:pt x="227833" y="429314"/>
                  <a:pt x="216526" y="426488"/>
                  <a:pt x="206161" y="421965"/>
                </a:cubicBezTo>
                <a:cubicBezTo>
                  <a:pt x="185055" y="413296"/>
                  <a:pt x="167718" y="398786"/>
                  <a:pt x="155469" y="380883"/>
                </a:cubicBezTo>
                <a:cubicBezTo>
                  <a:pt x="143220" y="362792"/>
                  <a:pt x="136247" y="341498"/>
                  <a:pt x="136247" y="318696"/>
                </a:cubicBezTo>
                <a:cubicBezTo>
                  <a:pt x="136247" y="303997"/>
                  <a:pt x="139263" y="288544"/>
                  <a:pt x="145481" y="273280"/>
                </a:cubicBezTo>
                <a:cubicBezTo>
                  <a:pt x="155657" y="248970"/>
                  <a:pt x="190143" y="199409"/>
                  <a:pt x="216903" y="160965"/>
                </a:cubicBezTo>
                <a:cubicBezTo>
                  <a:pt x="227456" y="145890"/>
                  <a:pt x="236690" y="132510"/>
                  <a:pt x="241778" y="124784"/>
                </a:cubicBezTo>
                <a:cubicBezTo>
                  <a:pt x="242720" y="123276"/>
                  <a:pt x="244039" y="121957"/>
                  <a:pt x="245735" y="120826"/>
                </a:cubicBezTo>
                <a:cubicBezTo>
                  <a:pt x="251954" y="116680"/>
                  <a:pt x="260246" y="118376"/>
                  <a:pt x="264391" y="124595"/>
                </a:cubicBezTo>
                <a:cubicBezTo>
                  <a:pt x="269480" y="132321"/>
                  <a:pt x="278902" y="145701"/>
                  <a:pt x="289266" y="160777"/>
                </a:cubicBezTo>
                <a:cubicBezTo>
                  <a:pt x="316214" y="199409"/>
                  <a:pt x="350700" y="248970"/>
                  <a:pt x="360688" y="273092"/>
                </a:cubicBezTo>
                <a:cubicBezTo>
                  <a:pt x="367095" y="288356"/>
                  <a:pt x="370110" y="303620"/>
                  <a:pt x="370110" y="318507"/>
                </a:cubicBezTo>
                <a:lnTo>
                  <a:pt x="370110" y="318507"/>
                </a:lnTo>
                <a:cubicBezTo>
                  <a:pt x="370110" y="341309"/>
                  <a:pt x="363138" y="362604"/>
                  <a:pt x="350889" y="380695"/>
                </a:cubicBezTo>
                <a:cubicBezTo>
                  <a:pt x="338640" y="398597"/>
                  <a:pt x="321303" y="413108"/>
                  <a:pt x="300385" y="421776"/>
                </a:cubicBezTo>
                <a:cubicBezTo>
                  <a:pt x="290209" y="426488"/>
                  <a:pt x="278713" y="429314"/>
                  <a:pt x="266841" y="430633"/>
                </a:cubicBezTo>
                <a:close/>
              </a:path>
            </a:pathLst>
          </a:custGeom>
          <a:solidFill>
            <a:srgbClr val="000000"/>
          </a:solidFill>
          <a:ln w="18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69" name="Straight Connector 59">
            <a:extLst>
              <a:ext uri="{FF2B5EF4-FFF2-40B4-BE49-F238E27FC236}">
                <a16:creationId xmlns:a16="http://schemas.microsoft.com/office/drawing/2014/main" id="{D246B448-BB03-4BE7-A7CC-06C9F0C9A202}"/>
              </a:ext>
            </a:extLst>
          </p:cNvPr>
          <p:cNvCxnSpPr>
            <a:cxnSpLocks/>
          </p:cNvCxnSpPr>
          <p:nvPr/>
        </p:nvCxnSpPr>
        <p:spPr>
          <a:xfrm rot="5400000" flipV="1">
            <a:off x="9408771" y="6148896"/>
            <a:ext cx="1080121" cy="0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0">
            <a:extLst>
              <a:ext uri="{FF2B5EF4-FFF2-40B4-BE49-F238E27FC236}">
                <a16:creationId xmlns:a16="http://schemas.microsoft.com/office/drawing/2014/main" id="{F835F49D-5A4A-4223-80CA-65276568099E}"/>
              </a:ext>
            </a:extLst>
          </p:cNvPr>
          <p:cNvSpPr>
            <a:spLocks noChangeAspect="1"/>
          </p:cNvSpPr>
          <p:nvPr/>
        </p:nvSpPr>
        <p:spPr>
          <a:xfrm>
            <a:off x="9888801" y="5793225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60">
            <a:extLst>
              <a:ext uri="{FF2B5EF4-FFF2-40B4-BE49-F238E27FC236}">
                <a16:creationId xmlns:a16="http://schemas.microsoft.com/office/drawing/2014/main" id="{E980A231-D796-46A8-BC27-1CC625CE4996}"/>
              </a:ext>
            </a:extLst>
          </p:cNvPr>
          <p:cNvSpPr>
            <a:spLocks noChangeAspect="1"/>
          </p:cNvSpPr>
          <p:nvPr/>
        </p:nvSpPr>
        <p:spPr>
          <a:xfrm>
            <a:off x="9874800" y="6052147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60">
            <a:extLst>
              <a:ext uri="{FF2B5EF4-FFF2-40B4-BE49-F238E27FC236}">
                <a16:creationId xmlns:a16="http://schemas.microsoft.com/office/drawing/2014/main" id="{33641FBC-9513-4AA7-9071-ACABB15C856F}"/>
              </a:ext>
            </a:extLst>
          </p:cNvPr>
          <p:cNvSpPr>
            <a:spLocks noChangeAspect="1"/>
          </p:cNvSpPr>
          <p:nvPr/>
        </p:nvSpPr>
        <p:spPr>
          <a:xfrm>
            <a:off x="9876300" y="6340059"/>
            <a:ext cx="135920" cy="1359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6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BB38159-8980-45AA-9523-7A99DA89159B}"/>
              </a:ext>
            </a:extLst>
          </p:cNvPr>
          <p:cNvGrpSpPr/>
          <p:nvPr/>
        </p:nvGrpSpPr>
        <p:grpSpPr>
          <a:xfrm>
            <a:off x="8123632" y="-73794"/>
            <a:ext cx="4077993" cy="7031186"/>
            <a:chOff x="8123632" y="-73794"/>
            <a:chExt cx="4077993" cy="703118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2B59865-CC17-4FB3-8316-57B536C71C24}"/>
                </a:ext>
              </a:extLst>
            </p:cNvPr>
            <p:cNvGrpSpPr/>
            <p:nvPr/>
          </p:nvGrpSpPr>
          <p:grpSpPr>
            <a:xfrm>
              <a:off x="8897720" y="-2"/>
              <a:ext cx="3294280" cy="6858001"/>
              <a:chOff x="8758459" y="-2"/>
              <a:chExt cx="3294280" cy="6858001"/>
            </a:xfrm>
            <a:solidFill>
              <a:srgbClr val="A1DD68"/>
            </a:solidFill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2764B2A8-BE14-4603-95ED-42E96BA11AE9}"/>
                  </a:ext>
                </a:extLst>
              </p:cNvPr>
              <p:cNvSpPr/>
              <p:nvPr/>
            </p:nvSpPr>
            <p:spPr>
              <a:xfrm flipH="1" flipV="1">
                <a:off x="8758459" y="-1"/>
                <a:ext cx="1631126" cy="6858000"/>
              </a:xfrm>
              <a:prstGeom prst="rtTriangle">
                <a:avLst/>
              </a:prstGeom>
              <a:gradFill>
                <a:gsLst>
                  <a:gs pos="16000">
                    <a:schemeClr val="accent5">
                      <a:lumMod val="75000"/>
                    </a:schemeClr>
                  </a:gs>
                  <a:gs pos="100000">
                    <a:srgbClr val="36D1DC"/>
                  </a:gs>
                </a:gsLst>
                <a:lin ang="10800000" scaled="0"/>
              </a:gradFill>
              <a:ln w="12700">
                <a:miter lim="400000"/>
              </a:ln>
            </p:spPr>
            <p:txBody>
              <a:bodyPr wrap="square" lIns="17145" rIns="17145" anchor="ctr">
                <a:noAutofit/>
              </a:bodyPr>
              <a:lstStyle/>
              <a:p>
                <a:pPr algn="ctr" defTabSz="685800"/>
                <a:endParaRPr lang="en-US" sz="675" dirty="0">
                  <a:solidFill>
                    <a:srgbClr val="ECECEC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5C092C3-57CA-4CC8-B883-FE18E2C16FE0}"/>
                  </a:ext>
                </a:extLst>
              </p:cNvPr>
              <p:cNvSpPr/>
              <p:nvPr/>
            </p:nvSpPr>
            <p:spPr>
              <a:xfrm>
                <a:off x="10389585" y="-2"/>
                <a:ext cx="1663154" cy="6858000"/>
              </a:xfrm>
              <a:prstGeom prst="rect">
                <a:avLst/>
              </a:prstGeom>
              <a:gradFill>
                <a:gsLst>
                  <a:gs pos="16000">
                    <a:schemeClr val="accent5">
                      <a:lumMod val="75000"/>
                    </a:schemeClr>
                  </a:gs>
                  <a:gs pos="100000">
                    <a:srgbClr val="36D1DC"/>
                  </a:gs>
                </a:gsLst>
                <a:lin ang="10800000" scaled="0"/>
              </a:gradFill>
              <a:ln w="12700">
                <a:miter lim="400000"/>
              </a:ln>
            </p:spPr>
            <p:txBody>
              <a:bodyPr wrap="square" lIns="17145" rIns="17145" anchor="ctr">
                <a:noAutofit/>
              </a:bodyPr>
              <a:lstStyle/>
              <a:p>
                <a:pPr algn="ctr" defTabSz="685800"/>
                <a:endParaRPr lang="en-US" sz="675" dirty="0">
                  <a:solidFill>
                    <a:srgbClr val="ECECEC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A849ED13-24D3-4137-94C7-2976E72D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2717" y="-73794"/>
              <a:ext cx="3530838" cy="7031186"/>
            </a:xfrm>
            <a:prstGeom prst="rect">
              <a:avLst/>
            </a:prstGeom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E000B6F-029F-4B43-98D7-A91F67A72221}"/>
                </a:ext>
              </a:extLst>
            </p:cNvPr>
            <p:cNvSpPr/>
            <p:nvPr/>
          </p:nvSpPr>
          <p:spPr>
            <a:xfrm>
              <a:off x="10233660" y="6004534"/>
              <a:ext cx="489585" cy="61249"/>
            </a:xfrm>
            <a:custGeom>
              <a:avLst/>
              <a:gdLst>
                <a:gd name="connsiteX0" fmla="*/ 0 w 489585"/>
                <a:gd name="connsiteY0" fmla="*/ 57176 h 61249"/>
                <a:gd name="connsiteX1" fmla="*/ 114300 w 489585"/>
                <a:gd name="connsiteY1" fmla="*/ 55271 h 61249"/>
                <a:gd name="connsiteX2" fmla="*/ 192405 w 489585"/>
                <a:gd name="connsiteY2" fmla="*/ 26 h 61249"/>
                <a:gd name="connsiteX3" fmla="*/ 401955 w 489585"/>
                <a:gd name="connsiteY3" fmla="*/ 47651 h 61249"/>
                <a:gd name="connsiteX4" fmla="*/ 489585 w 489585"/>
                <a:gd name="connsiteY4" fmla="*/ 26696 h 6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5" h="61249">
                  <a:moveTo>
                    <a:pt x="0" y="57176"/>
                  </a:moveTo>
                  <a:cubicBezTo>
                    <a:pt x="41116" y="60986"/>
                    <a:pt x="82233" y="64796"/>
                    <a:pt x="114300" y="55271"/>
                  </a:cubicBezTo>
                  <a:cubicBezTo>
                    <a:pt x="146367" y="45746"/>
                    <a:pt x="144463" y="1296"/>
                    <a:pt x="192405" y="26"/>
                  </a:cubicBezTo>
                  <a:cubicBezTo>
                    <a:pt x="240347" y="-1244"/>
                    <a:pt x="352425" y="43206"/>
                    <a:pt x="401955" y="47651"/>
                  </a:cubicBezTo>
                  <a:cubicBezTo>
                    <a:pt x="451485" y="52096"/>
                    <a:pt x="470535" y="39396"/>
                    <a:pt x="489585" y="26696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0B8E0C-49BE-4246-8374-38A1A813DA5D}"/>
                </a:ext>
              </a:extLst>
            </p:cNvPr>
            <p:cNvSpPr/>
            <p:nvPr/>
          </p:nvSpPr>
          <p:spPr>
            <a:xfrm>
              <a:off x="10077450" y="5204460"/>
              <a:ext cx="811530" cy="1022985"/>
            </a:xfrm>
            <a:custGeom>
              <a:avLst/>
              <a:gdLst>
                <a:gd name="connsiteX0" fmla="*/ 0 w 811530"/>
                <a:gd name="connsiteY0" fmla="*/ 0 h 1022985"/>
                <a:gd name="connsiteX1" fmla="*/ 165735 w 811530"/>
                <a:gd name="connsiteY1" fmla="*/ 32385 h 1022985"/>
                <a:gd name="connsiteX2" fmla="*/ 211455 w 811530"/>
                <a:gd name="connsiteY2" fmla="*/ 62865 h 1022985"/>
                <a:gd name="connsiteX3" fmla="*/ 304800 w 811530"/>
                <a:gd name="connsiteY3" fmla="*/ 169545 h 1022985"/>
                <a:gd name="connsiteX4" fmla="*/ 360045 w 811530"/>
                <a:gd name="connsiteY4" fmla="*/ 272415 h 1022985"/>
                <a:gd name="connsiteX5" fmla="*/ 502920 w 811530"/>
                <a:gd name="connsiteY5" fmla="*/ 419100 h 1022985"/>
                <a:gd name="connsiteX6" fmla="*/ 563880 w 811530"/>
                <a:gd name="connsiteY6" fmla="*/ 455295 h 1022985"/>
                <a:gd name="connsiteX7" fmla="*/ 615315 w 811530"/>
                <a:gd name="connsiteY7" fmla="*/ 649605 h 1022985"/>
                <a:gd name="connsiteX8" fmla="*/ 645795 w 811530"/>
                <a:gd name="connsiteY8" fmla="*/ 796290 h 1022985"/>
                <a:gd name="connsiteX9" fmla="*/ 670560 w 811530"/>
                <a:gd name="connsiteY9" fmla="*/ 880110 h 1022985"/>
                <a:gd name="connsiteX10" fmla="*/ 693420 w 811530"/>
                <a:gd name="connsiteY10" fmla="*/ 950595 h 1022985"/>
                <a:gd name="connsiteX11" fmla="*/ 706755 w 811530"/>
                <a:gd name="connsiteY11" fmla="*/ 1000125 h 1022985"/>
                <a:gd name="connsiteX12" fmla="*/ 769620 w 811530"/>
                <a:gd name="connsiteY12" fmla="*/ 990600 h 1022985"/>
                <a:gd name="connsiteX13" fmla="*/ 811530 w 811530"/>
                <a:gd name="connsiteY13" fmla="*/ 1022985 h 102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1530" h="1022985">
                  <a:moveTo>
                    <a:pt x="0" y="0"/>
                  </a:moveTo>
                  <a:cubicBezTo>
                    <a:pt x="65246" y="10954"/>
                    <a:pt x="130493" y="21908"/>
                    <a:pt x="165735" y="32385"/>
                  </a:cubicBezTo>
                  <a:cubicBezTo>
                    <a:pt x="200977" y="42862"/>
                    <a:pt x="188278" y="40005"/>
                    <a:pt x="211455" y="62865"/>
                  </a:cubicBezTo>
                  <a:cubicBezTo>
                    <a:pt x="234633" y="85725"/>
                    <a:pt x="280035" y="134620"/>
                    <a:pt x="304800" y="169545"/>
                  </a:cubicBezTo>
                  <a:cubicBezTo>
                    <a:pt x="329565" y="204470"/>
                    <a:pt x="327025" y="230823"/>
                    <a:pt x="360045" y="272415"/>
                  </a:cubicBezTo>
                  <a:cubicBezTo>
                    <a:pt x="393065" y="314007"/>
                    <a:pt x="468948" y="388620"/>
                    <a:pt x="502920" y="419100"/>
                  </a:cubicBezTo>
                  <a:cubicBezTo>
                    <a:pt x="536892" y="449580"/>
                    <a:pt x="545148" y="416878"/>
                    <a:pt x="563880" y="455295"/>
                  </a:cubicBezTo>
                  <a:cubicBezTo>
                    <a:pt x="582613" y="493713"/>
                    <a:pt x="601663" y="592773"/>
                    <a:pt x="615315" y="649605"/>
                  </a:cubicBezTo>
                  <a:cubicBezTo>
                    <a:pt x="628967" y="706437"/>
                    <a:pt x="636588" y="757873"/>
                    <a:pt x="645795" y="796290"/>
                  </a:cubicBezTo>
                  <a:cubicBezTo>
                    <a:pt x="655002" y="834707"/>
                    <a:pt x="662623" y="854393"/>
                    <a:pt x="670560" y="880110"/>
                  </a:cubicBezTo>
                  <a:cubicBezTo>
                    <a:pt x="678497" y="905827"/>
                    <a:pt x="687388" y="930593"/>
                    <a:pt x="693420" y="950595"/>
                  </a:cubicBezTo>
                  <a:cubicBezTo>
                    <a:pt x="699452" y="970597"/>
                    <a:pt x="694055" y="993458"/>
                    <a:pt x="706755" y="1000125"/>
                  </a:cubicBezTo>
                  <a:cubicBezTo>
                    <a:pt x="719455" y="1006792"/>
                    <a:pt x="752157" y="986790"/>
                    <a:pt x="769620" y="990600"/>
                  </a:cubicBezTo>
                  <a:cubicBezTo>
                    <a:pt x="787083" y="994410"/>
                    <a:pt x="799306" y="1008697"/>
                    <a:pt x="811530" y="1022985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41EF3C-2A32-41A7-BC05-5E7E9F6498E8}"/>
                </a:ext>
              </a:extLst>
            </p:cNvPr>
            <p:cNvSpPr/>
            <p:nvPr/>
          </p:nvSpPr>
          <p:spPr>
            <a:xfrm>
              <a:off x="9689993" y="1762760"/>
              <a:ext cx="741614" cy="3464560"/>
            </a:xfrm>
            <a:custGeom>
              <a:avLst/>
              <a:gdLst>
                <a:gd name="connsiteX0" fmla="*/ 589387 w 741614"/>
                <a:gd name="connsiteY0" fmla="*/ 3350260 h 3350260"/>
                <a:gd name="connsiteX1" fmla="*/ 612247 w 741614"/>
                <a:gd name="connsiteY1" fmla="*/ 3215640 h 3350260"/>
                <a:gd name="connsiteX2" fmla="*/ 663047 w 741614"/>
                <a:gd name="connsiteY2" fmla="*/ 3032760 h 3350260"/>
                <a:gd name="connsiteX3" fmla="*/ 685907 w 741614"/>
                <a:gd name="connsiteY3" fmla="*/ 2933700 h 3350260"/>
                <a:gd name="connsiteX4" fmla="*/ 698607 w 741614"/>
                <a:gd name="connsiteY4" fmla="*/ 2842260 h 3350260"/>
                <a:gd name="connsiteX5" fmla="*/ 739247 w 741614"/>
                <a:gd name="connsiteY5" fmla="*/ 2771140 h 3350260"/>
                <a:gd name="connsiteX6" fmla="*/ 729087 w 741614"/>
                <a:gd name="connsiteY6" fmla="*/ 2641600 h 3350260"/>
                <a:gd name="connsiteX7" fmla="*/ 665587 w 741614"/>
                <a:gd name="connsiteY7" fmla="*/ 2514600 h 3350260"/>
                <a:gd name="connsiteX8" fmla="*/ 711307 w 741614"/>
                <a:gd name="connsiteY8" fmla="*/ 2306320 h 3350260"/>
                <a:gd name="connsiteX9" fmla="*/ 470007 w 741614"/>
                <a:gd name="connsiteY9" fmla="*/ 2011680 h 3350260"/>
                <a:gd name="connsiteX10" fmla="*/ 396347 w 741614"/>
                <a:gd name="connsiteY10" fmla="*/ 1846580 h 3350260"/>
                <a:gd name="connsiteX11" fmla="*/ 213467 w 741614"/>
                <a:gd name="connsiteY11" fmla="*/ 1620520 h 3350260"/>
                <a:gd name="connsiteX12" fmla="*/ 104247 w 741614"/>
                <a:gd name="connsiteY12" fmla="*/ 1226820 h 3350260"/>
                <a:gd name="connsiteX13" fmla="*/ 106787 w 741614"/>
                <a:gd name="connsiteY13" fmla="*/ 1145540 h 3350260"/>
                <a:gd name="connsiteX14" fmla="*/ 76307 w 741614"/>
                <a:gd name="connsiteY14" fmla="*/ 901700 h 3350260"/>
                <a:gd name="connsiteX15" fmla="*/ 53447 w 741614"/>
                <a:gd name="connsiteY15" fmla="*/ 670560 h 3350260"/>
                <a:gd name="connsiteX16" fmla="*/ 107 w 741614"/>
                <a:gd name="connsiteY16" fmla="*/ 375920 h 3350260"/>
                <a:gd name="connsiteX17" fmla="*/ 68687 w 741614"/>
                <a:gd name="connsiteY17" fmla="*/ 96520 h 3350260"/>
                <a:gd name="connsiteX18" fmla="*/ 149967 w 741614"/>
                <a:gd name="connsiteY18" fmla="*/ 0 h 3350260"/>
                <a:gd name="connsiteX0" fmla="*/ 589387 w 741614"/>
                <a:gd name="connsiteY0" fmla="*/ 3464560 h 3464560"/>
                <a:gd name="connsiteX1" fmla="*/ 612247 w 741614"/>
                <a:gd name="connsiteY1" fmla="*/ 3329940 h 3464560"/>
                <a:gd name="connsiteX2" fmla="*/ 663047 w 741614"/>
                <a:gd name="connsiteY2" fmla="*/ 3147060 h 3464560"/>
                <a:gd name="connsiteX3" fmla="*/ 685907 w 741614"/>
                <a:gd name="connsiteY3" fmla="*/ 3048000 h 3464560"/>
                <a:gd name="connsiteX4" fmla="*/ 698607 w 741614"/>
                <a:gd name="connsiteY4" fmla="*/ 2956560 h 3464560"/>
                <a:gd name="connsiteX5" fmla="*/ 739247 w 741614"/>
                <a:gd name="connsiteY5" fmla="*/ 2885440 h 3464560"/>
                <a:gd name="connsiteX6" fmla="*/ 729087 w 741614"/>
                <a:gd name="connsiteY6" fmla="*/ 2755900 h 3464560"/>
                <a:gd name="connsiteX7" fmla="*/ 665587 w 741614"/>
                <a:gd name="connsiteY7" fmla="*/ 2628900 h 3464560"/>
                <a:gd name="connsiteX8" fmla="*/ 711307 w 741614"/>
                <a:gd name="connsiteY8" fmla="*/ 2420620 h 3464560"/>
                <a:gd name="connsiteX9" fmla="*/ 470007 w 741614"/>
                <a:gd name="connsiteY9" fmla="*/ 2125980 h 3464560"/>
                <a:gd name="connsiteX10" fmla="*/ 396347 w 741614"/>
                <a:gd name="connsiteY10" fmla="*/ 1960880 h 3464560"/>
                <a:gd name="connsiteX11" fmla="*/ 213467 w 741614"/>
                <a:gd name="connsiteY11" fmla="*/ 1734820 h 3464560"/>
                <a:gd name="connsiteX12" fmla="*/ 104247 w 741614"/>
                <a:gd name="connsiteY12" fmla="*/ 1341120 h 3464560"/>
                <a:gd name="connsiteX13" fmla="*/ 106787 w 741614"/>
                <a:gd name="connsiteY13" fmla="*/ 1259840 h 3464560"/>
                <a:gd name="connsiteX14" fmla="*/ 76307 w 741614"/>
                <a:gd name="connsiteY14" fmla="*/ 1016000 h 3464560"/>
                <a:gd name="connsiteX15" fmla="*/ 53447 w 741614"/>
                <a:gd name="connsiteY15" fmla="*/ 784860 h 3464560"/>
                <a:gd name="connsiteX16" fmla="*/ 107 w 741614"/>
                <a:gd name="connsiteY16" fmla="*/ 490220 h 3464560"/>
                <a:gd name="connsiteX17" fmla="*/ 68687 w 741614"/>
                <a:gd name="connsiteY17" fmla="*/ 210820 h 3464560"/>
                <a:gd name="connsiteX18" fmla="*/ 154730 w 741614"/>
                <a:gd name="connsiteY18" fmla="*/ 0 h 346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1614" h="3464560">
                  <a:moveTo>
                    <a:pt x="589387" y="3464560"/>
                  </a:moveTo>
                  <a:cubicBezTo>
                    <a:pt x="594678" y="3423708"/>
                    <a:pt x="599970" y="3382857"/>
                    <a:pt x="612247" y="3329940"/>
                  </a:cubicBezTo>
                  <a:cubicBezTo>
                    <a:pt x="624524" y="3277023"/>
                    <a:pt x="650770" y="3194050"/>
                    <a:pt x="663047" y="3147060"/>
                  </a:cubicBezTo>
                  <a:cubicBezTo>
                    <a:pt x="675324" y="3100070"/>
                    <a:pt x="679980" y="3079750"/>
                    <a:pt x="685907" y="3048000"/>
                  </a:cubicBezTo>
                  <a:cubicBezTo>
                    <a:pt x="691834" y="3016250"/>
                    <a:pt x="689717" y="2983653"/>
                    <a:pt x="698607" y="2956560"/>
                  </a:cubicBezTo>
                  <a:cubicBezTo>
                    <a:pt x="707497" y="2929467"/>
                    <a:pt x="734167" y="2918883"/>
                    <a:pt x="739247" y="2885440"/>
                  </a:cubicBezTo>
                  <a:cubicBezTo>
                    <a:pt x="744327" y="2851997"/>
                    <a:pt x="741364" y="2798657"/>
                    <a:pt x="729087" y="2755900"/>
                  </a:cubicBezTo>
                  <a:cubicBezTo>
                    <a:pt x="716810" y="2713143"/>
                    <a:pt x="668550" y="2684780"/>
                    <a:pt x="665587" y="2628900"/>
                  </a:cubicBezTo>
                  <a:cubicBezTo>
                    <a:pt x="662624" y="2573020"/>
                    <a:pt x="686965" y="2496820"/>
                    <a:pt x="711307" y="2420620"/>
                  </a:cubicBezTo>
                  <a:cubicBezTo>
                    <a:pt x="630874" y="2322407"/>
                    <a:pt x="522500" y="2202603"/>
                    <a:pt x="470007" y="2125980"/>
                  </a:cubicBezTo>
                  <a:cubicBezTo>
                    <a:pt x="417514" y="2049357"/>
                    <a:pt x="439104" y="2026073"/>
                    <a:pt x="396347" y="1960880"/>
                  </a:cubicBezTo>
                  <a:cubicBezTo>
                    <a:pt x="353590" y="1895687"/>
                    <a:pt x="262150" y="1838113"/>
                    <a:pt x="213467" y="1734820"/>
                  </a:cubicBezTo>
                  <a:cubicBezTo>
                    <a:pt x="164784" y="1631527"/>
                    <a:pt x="122027" y="1420283"/>
                    <a:pt x="104247" y="1341120"/>
                  </a:cubicBezTo>
                  <a:cubicBezTo>
                    <a:pt x="86467" y="1261957"/>
                    <a:pt x="111444" y="1314027"/>
                    <a:pt x="106787" y="1259840"/>
                  </a:cubicBezTo>
                  <a:cubicBezTo>
                    <a:pt x="102130" y="1205653"/>
                    <a:pt x="85197" y="1095163"/>
                    <a:pt x="76307" y="1016000"/>
                  </a:cubicBezTo>
                  <a:cubicBezTo>
                    <a:pt x="67417" y="936837"/>
                    <a:pt x="66147" y="872490"/>
                    <a:pt x="53447" y="784860"/>
                  </a:cubicBezTo>
                  <a:cubicBezTo>
                    <a:pt x="40747" y="697230"/>
                    <a:pt x="-2433" y="585893"/>
                    <a:pt x="107" y="490220"/>
                  </a:cubicBezTo>
                  <a:cubicBezTo>
                    <a:pt x="2647" y="394547"/>
                    <a:pt x="43710" y="273473"/>
                    <a:pt x="68687" y="210820"/>
                  </a:cubicBezTo>
                  <a:cubicBezTo>
                    <a:pt x="93664" y="148167"/>
                    <a:pt x="126578" y="16933"/>
                    <a:pt x="154730" y="0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0FBEF44-554C-4C07-8DF3-149E9DC76CEB}"/>
                </a:ext>
              </a:extLst>
            </p:cNvPr>
            <p:cNvSpPr txBox="1"/>
            <p:nvPr/>
          </p:nvSpPr>
          <p:spPr>
            <a:xfrm>
              <a:off x="8480267" y="3137833"/>
              <a:ext cx="84959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ru-RU" sz="900" dirty="0">
                  <a:solidFill>
                    <a:srgbClr val="787878"/>
                  </a:solidFill>
                </a:rPr>
                <a:t>Александровск-</a:t>
              </a:r>
              <a:br>
                <a:rPr lang="ru-RU" sz="900" dirty="0">
                  <a:solidFill>
                    <a:srgbClr val="787878"/>
                  </a:solidFill>
                </a:rPr>
              </a:br>
              <a:r>
                <a:rPr lang="ru-RU" sz="900" dirty="0">
                  <a:solidFill>
                    <a:srgbClr val="787878"/>
                  </a:solidFill>
                </a:rPr>
                <a:t>Сахалинский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FBB43EA-7608-4BCF-A449-9C769ED8E7EC}"/>
                </a:ext>
              </a:extLst>
            </p:cNvPr>
            <p:cNvSpPr txBox="1"/>
            <p:nvPr/>
          </p:nvSpPr>
          <p:spPr>
            <a:xfrm>
              <a:off x="9576816" y="6435565"/>
              <a:ext cx="50975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ru-RU" sz="900" dirty="0">
                  <a:solidFill>
                    <a:srgbClr val="787878"/>
                  </a:solidFill>
                </a:rPr>
                <a:t>Невельск</a:t>
              </a:r>
              <a:endParaRPr lang="en-US" sz="900" dirty="0">
                <a:solidFill>
                  <a:srgbClr val="787878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C09E020-895D-47E3-995F-A945138AFD9C}"/>
                </a:ext>
              </a:extLst>
            </p:cNvPr>
            <p:cNvSpPr txBox="1"/>
            <p:nvPr/>
          </p:nvSpPr>
          <p:spPr>
            <a:xfrm>
              <a:off x="10727960" y="6304204"/>
              <a:ext cx="49372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Корсаков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48223F6-AD9A-4363-83B0-BC7727A8B841}"/>
                </a:ext>
              </a:extLst>
            </p:cNvPr>
            <p:cNvSpPr txBox="1"/>
            <p:nvPr/>
          </p:nvSpPr>
          <p:spPr>
            <a:xfrm>
              <a:off x="10638040" y="4201973"/>
              <a:ext cx="57708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Поронайск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1ED6346-7BD9-4585-8C89-3046CCFE61FC}"/>
                </a:ext>
              </a:extLst>
            </p:cNvPr>
            <p:cNvSpPr txBox="1"/>
            <p:nvPr/>
          </p:nvSpPr>
          <p:spPr>
            <a:xfrm>
              <a:off x="10821908" y="5565996"/>
              <a:ext cx="93455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Южно-Сахалинск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DD1E21B-006F-43B9-B45D-47B755ACBD28}"/>
                </a:ext>
              </a:extLst>
            </p:cNvPr>
            <p:cNvSpPr txBox="1"/>
            <p:nvPr/>
          </p:nvSpPr>
          <p:spPr>
            <a:xfrm>
              <a:off x="10213584" y="6200135"/>
              <a:ext cx="330219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 algn="r">
                <a:defRPr sz="900">
                  <a:solidFill>
                    <a:srgbClr val="787878"/>
                  </a:solidFill>
                </a:defRPr>
              </a:lvl1pPr>
            </a:lstStyle>
            <a:p>
              <a:r>
                <a:rPr lang="ru-RU" dirty="0"/>
                <a:t>Анива</a:t>
              </a:r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46C0EE0-E43C-4AED-92A4-87B4E98F5858}"/>
                </a:ext>
              </a:extLst>
            </p:cNvPr>
            <p:cNvSpPr txBox="1"/>
            <p:nvPr/>
          </p:nvSpPr>
          <p:spPr>
            <a:xfrm>
              <a:off x="9099758" y="4475936"/>
              <a:ext cx="52578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rgbClr val="787878"/>
                  </a:solidFill>
                </a:rPr>
                <a:t>Углегорск</a:t>
              </a:r>
            </a:p>
          </p:txBody>
        </p:sp>
        <p:sp>
          <p:nvSpPr>
            <p:cNvPr id="92" name="Полилиния 21">
              <a:extLst>
                <a:ext uri="{FF2B5EF4-FFF2-40B4-BE49-F238E27FC236}">
                  <a16:creationId xmlns:a16="http://schemas.microsoft.com/office/drawing/2014/main" id="{B285677E-2870-420B-9BAA-3209358BAA36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10490125" y="6070947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93" name="Полилиния 21">
              <a:extLst>
                <a:ext uri="{FF2B5EF4-FFF2-40B4-BE49-F238E27FC236}">
                  <a16:creationId xmlns:a16="http://schemas.microsoft.com/office/drawing/2014/main" id="{C054649B-AB50-4186-9EF9-712B32CA242A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9641344" y="4440614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94" name="Полилиния 21">
              <a:extLst>
                <a:ext uri="{FF2B5EF4-FFF2-40B4-BE49-F238E27FC236}">
                  <a16:creationId xmlns:a16="http://schemas.microsoft.com/office/drawing/2014/main" id="{D8F3A0D1-184A-4B91-B353-360E7C21A053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9632367" y="2960343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D817B0B-83AB-4845-91F8-0739982AE8BC}"/>
                </a:ext>
              </a:extLst>
            </p:cNvPr>
            <p:cNvSpPr txBox="1"/>
            <p:nvPr/>
          </p:nvSpPr>
          <p:spPr>
            <a:xfrm>
              <a:off x="9831441" y="3009170"/>
              <a:ext cx="59631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rgbClr val="787878"/>
                  </a:solidFill>
                </a:rPr>
                <a:t>Тымовское</a:t>
              </a: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499FB5A-927D-432C-83C3-F0DEC1F94CA4}"/>
                </a:ext>
              </a:extLst>
            </p:cNvPr>
            <p:cNvSpPr/>
            <p:nvPr/>
          </p:nvSpPr>
          <p:spPr>
            <a:xfrm>
              <a:off x="10560304" y="4323080"/>
              <a:ext cx="1626616" cy="1602232"/>
            </a:xfrm>
            <a:custGeom>
              <a:avLst/>
              <a:gdLst>
                <a:gd name="connsiteX0" fmla="*/ 0 w 1605280"/>
                <a:gd name="connsiteY0" fmla="*/ 1605280 h 1605280"/>
                <a:gd name="connsiteX1" fmla="*/ 599440 w 1605280"/>
                <a:gd name="connsiteY1" fmla="*/ 518160 h 1605280"/>
                <a:gd name="connsiteX2" fmla="*/ 1605280 w 1605280"/>
                <a:gd name="connsiteY2" fmla="*/ 0 h 1605280"/>
                <a:gd name="connsiteX0" fmla="*/ 0 w 1626616"/>
                <a:gd name="connsiteY0" fmla="*/ 1602232 h 1602232"/>
                <a:gd name="connsiteX1" fmla="*/ 620776 w 1626616"/>
                <a:gd name="connsiteY1" fmla="*/ 518160 h 1602232"/>
                <a:gd name="connsiteX2" fmla="*/ 1626616 w 1626616"/>
                <a:gd name="connsiteY2" fmla="*/ 0 h 1602232"/>
                <a:gd name="connsiteX0" fmla="*/ 0 w 1626616"/>
                <a:gd name="connsiteY0" fmla="*/ 1602232 h 1602232"/>
                <a:gd name="connsiteX1" fmla="*/ 620776 w 1626616"/>
                <a:gd name="connsiteY1" fmla="*/ 518160 h 1602232"/>
                <a:gd name="connsiteX2" fmla="*/ 1626616 w 1626616"/>
                <a:gd name="connsiteY2" fmla="*/ 0 h 1602232"/>
                <a:gd name="connsiteX0" fmla="*/ 0 w 1626616"/>
                <a:gd name="connsiteY0" fmla="*/ 1602232 h 1602232"/>
                <a:gd name="connsiteX1" fmla="*/ 971296 w 1626616"/>
                <a:gd name="connsiteY1" fmla="*/ 509016 h 1602232"/>
                <a:gd name="connsiteX2" fmla="*/ 1626616 w 1626616"/>
                <a:gd name="connsiteY2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  <a:gd name="connsiteX0" fmla="*/ 0 w 1626616"/>
                <a:gd name="connsiteY0" fmla="*/ 1602232 h 1602232"/>
                <a:gd name="connsiteX1" fmla="*/ 1626616 w 1626616"/>
                <a:gd name="connsiteY1" fmla="*/ 0 h 160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6616" h="1602232">
                  <a:moveTo>
                    <a:pt x="0" y="1602232"/>
                  </a:moveTo>
                  <a:cubicBezTo>
                    <a:pt x="441621" y="659723"/>
                    <a:pt x="794851" y="198797"/>
                    <a:pt x="1626616" y="0"/>
                  </a:cubicBezTo>
                </a:path>
              </a:pathLst>
            </a:custGeom>
            <a:noFill/>
            <a:ln w="1905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FA053CB-0F80-4B4D-87B6-9E6590B0488C}"/>
                </a:ext>
              </a:extLst>
            </p:cNvPr>
            <p:cNvSpPr txBox="1"/>
            <p:nvPr/>
          </p:nvSpPr>
          <p:spPr>
            <a:xfrm rot="18853603">
              <a:off x="10695913" y="4758136"/>
              <a:ext cx="1148465" cy="2009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Up">
                <a:avLst>
                  <a:gd name="adj" fmla="val 11597655"/>
                </a:avLst>
              </a:prstTxWarp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Петропавловск-Камчатский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98" name="Полилиния 21">
              <a:extLst>
                <a:ext uri="{FF2B5EF4-FFF2-40B4-BE49-F238E27FC236}">
                  <a16:creationId xmlns:a16="http://schemas.microsoft.com/office/drawing/2014/main" id="{F1249602-960F-42B4-9F61-26D743F990D5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9073336" y="272037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0FBBE93-F72E-4DAF-9729-C001A508088D}"/>
                </a:ext>
              </a:extLst>
            </p:cNvPr>
            <p:cNvSpPr txBox="1"/>
            <p:nvPr/>
          </p:nvSpPr>
          <p:spPr>
            <a:xfrm>
              <a:off x="9303639" y="325410"/>
              <a:ext cx="21159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Оха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1C09018-51B9-4832-8E94-790710AE9DA4}"/>
                </a:ext>
              </a:extLst>
            </p:cNvPr>
            <p:cNvSpPr/>
            <p:nvPr/>
          </p:nvSpPr>
          <p:spPr>
            <a:xfrm>
              <a:off x="8220870" y="509047"/>
              <a:ext cx="2340911" cy="5419902"/>
            </a:xfrm>
            <a:custGeom>
              <a:avLst/>
              <a:gdLst>
                <a:gd name="connsiteX0" fmla="*/ 1404594 w 2004309"/>
                <a:gd name="connsiteY0" fmla="*/ 5377992 h 5377992"/>
                <a:gd name="connsiteX1" fmla="*/ 1932495 w 2004309"/>
                <a:gd name="connsiteY1" fmla="*/ 1640264 h 5377992"/>
                <a:gd name="connsiteX2" fmla="*/ 0 w 2004309"/>
                <a:gd name="connsiteY2" fmla="*/ 0 h 5377992"/>
                <a:gd name="connsiteX0" fmla="*/ 1404594 w 1404594"/>
                <a:gd name="connsiteY0" fmla="*/ 5377992 h 5377992"/>
                <a:gd name="connsiteX1" fmla="*/ 0 w 1404594"/>
                <a:gd name="connsiteY1" fmla="*/ 0 h 5377992"/>
                <a:gd name="connsiteX0" fmla="*/ 2024170 w 2024170"/>
                <a:gd name="connsiteY0" fmla="*/ 5377992 h 5377992"/>
                <a:gd name="connsiteX1" fmla="*/ 619576 w 2024170"/>
                <a:gd name="connsiteY1" fmla="*/ 0 h 5377992"/>
                <a:gd name="connsiteX0" fmla="*/ 2246136 w 2246136"/>
                <a:gd name="connsiteY0" fmla="*/ 5377992 h 5377992"/>
                <a:gd name="connsiteX1" fmla="*/ 841542 w 2246136"/>
                <a:gd name="connsiteY1" fmla="*/ 0 h 5377992"/>
                <a:gd name="connsiteX0" fmla="*/ 2245420 w 2245420"/>
                <a:gd name="connsiteY0" fmla="*/ 5419902 h 5419902"/>
                <a:gd name="connsiteX1" fmla="*/ 841778 w 2245420"/>
                <a:gd name="connsiteY1" fmla="*/ 0 h 5419902"/>
                <a:gd name="connsiteX0" fmla="*/ 2275887 w 2275887"/>
                <a:gd name="connsiteY0" fmla="*/ 5419902 h 5419902"/>
                <a:gd name="connsiteX1" fmla="*/ 872245 w 2275887"/>
                <a:gd name="connsiteY1" fmla="*/ 0 h 5419902"/>
                <a:gd name="connsiteX0" fmla="*/ 2340911 w 2340911"/>
                <a:gd name="connsiteY0" fmla="*/ 5419902 h 5419902"/>
                <a:gd name="connsiteX1" fmla="*/ 937269 w 2340911"/>
                <a:gd name="connsiteY1" fmla="*/ 0 h 541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0911" h="5419902">
                  <a:moveTo>
                    <a:pt x="2340911" y="5419902"/>
                  </a:moveTo>
                  <a:cubicBezTo>
                    <a:pt x="291681" y="4743450"/>
                    <a:pt x="-963253" y="1876641"/>
                    <a:pt x="937269" y="0"/>
                  </a:cubicBezTo>
                </a:path>
              </a:pathLst>
            </a:custGeom>
            <a:noFill/>
            <a:ln w="1905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B43FE4-3172-44D9-92F3-BE38E40E190C}"/>
                </a:ext>
              </a:extLst>
            </p:cNvPr>
            <p:cNvSpPr/>
            <p:nvPr/>
          </p:nvSpPr>
          <p:spPr>
            <a:xfrm>
              <a:off x="10581588" y="5826388"/>
              <a:ext cx="1602556" cy="414156"/>
            </a:xfrm>
            <a:custGeom>
              <a:avLst/>
              <a:gdLst>
                <a:gd name="connsiteX0" fmla="*/ 0 w 1602556"/>
                <a:gd name="connsiteY0" fmla="*/ 103072 h 414156"/>
                <a:gd name="connsiteX1" fmla="*/ 838985 w 1602556"/>
                <a:gd name="connsiteY1" fmla="*/ 18231 h 414156"/>
                <a:gd name="connsiteX2" fmla="*/ 1602556 w 1602556"/>
                <a:gd name="connsiteY2" fmla="*/ 414156 h 4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2556" h="414156">
                  <a:moveTo>
                    <a:pt x="0" y="103072"/>
                  </a:moveTo>
                  <a:cubicBezTo>
                    <a:pt x="285946" y="34728"/>
                    <a:pt x="571892" y="-33616"/>
                    <a:pt x="838985" y="18231"/>
                  </a:cubicBezTo>
                  <a:cubicBezTo>
                    <a:pt x="1106078" y="70078"/>
                    <a:pt x="1354317" y="242117"/>
                    <a:pt x="1602556" y="414156"/>
                  </a:cubicBezTo>
                </a:path>
              </a:pathLst>
            </a:custGeom>
            <a:noFill/>
            <a:ln w="1905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70EC7C5-782D-490C-BE34-731EA6E7D9D5}"/>
                </a:ext>
              </a:extLst>
            </p:cNvPr>
            <p:cNvSpPr txBox="1"/>
            <p:nvPr/>
          </p:nvSpPr>
          <p:spPr>
            <a:xfrm rot="1634195">
              <a:off x="11249783" y="6018378"/>
              <a:ext cx="681953" cy="200923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Up">
                <a:avLst>
                  <a:gd name="adj" fmla="val 11597655"/>
                </a:avLst>
              </a:prstTxWarp>
              <a:spAutoFit/>
            </a:bodyPr>
            <a:lstStyle/>
            <a:p>
              <a:pPr algn="ctr"/>
              <a:r>
                <a:rPr lang="ru-RU" sz="900" dirty="0">
                  <a:solidFill>
                    <a:schemeClr val="bg1"/>
                  </a:solidFill>
                </a:rPr>
                <a:t>Курильск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879C0F-4EC4-4C85-9CCE-5899D21A2A97}"/>
                </a:ext>
              </a:extLst>
            </p:cNvPr>
            <p:cNvSpPr/>
            <p:nvPr/>
          </p:nvSpPr>
          <p:spPr>
            <a:xfrm rot="1465368" flipV="1">
              <a:off x="10538820" y="6091839"/>
              <a:ext cx="1662805" cy="248791"/>
            </a:xfrm>
            <a:custGeom>
              <a:avLst/>
              <a:gdLst>
                <a:gd name="connsiteX0" fmla="*/ 0 w 1602556"/>
                <a:gd name="connsiteY0" fmla="*/ 103072 h 414156"/>
                <a:gd name="connsiteX1" fmla="*/ 838985 w 1602556"/>
                <a:gd name="connsiteY1" fmla="*/ 18231 h 414156"/>
                <a:gd name="connsiteX2" fmla="*/ 1602556 w 1602556"/>
                <a:gd name="connsiteY2" fmla="*/ 414156 h 414156"/>
                <a:gd name="connsiteX0" fmla="*/ 0 w 1662805"/>
                <a:gd name="connsiteY0" fmla="*/ 103072 h 548201"/>
                <a:gd name="connsiteX1" fmla="*/ 838985 w 1662805"/>
                <a:gd name="connsiteY1" fmla="*/ 18231 h 548201"/>
                <a:gd name="connsiteX2" fmla="*/ 1662805 w 1662805"/>
                <a:gd name="connsiteY2" fmla="*/ 548201 h 54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805" h="548201">
                  <a:moveTo>
                    <a:pt x="0" y="103072"/>
                  </a:moveTo>
                  <a:cubicBezTo>
                    <a:pt x="285946" y="34728"/>
                    <a:pt x="571892" y="-33616"/>
                    <a:pt x="838985" y="18231"/>
                  </a:cubicBezTo>
                  <a:cubicBezTo>
                    <a:pt x="1106078" y="70078"/>
                    <a:pt x="1414566" y="376162"/>
                    <a:pt x="1662805" y="548201"/>
                  </a:cubicBezTo>
                </a:path>
              </a:pathLst>
            </a:custGeom>
            <a:noFill/>
            <a:ln w="1905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073E772-E15A-438F-9E89-3B879F5551CC}"/>
                </a:ext>
              </a:extLst>
            </p:cNvPr>
            <p:cNvSpPr/>
            <p:nvPr/>
          </p:nvSpPr>
          <p:spPr>
            <a:xfrm>
              <a:off x="10415558" y="5805381"/>
              <a:ext cx="240282" cy="196149"/>
            </a:xfrm>
            <a:custGeom>
              <a:avLst/>
              <a:gdLst>
                <a:gd name="connsiteX0" fmla="*/ 0 w 155575"/>
                <a:gd name="connsiteY0" fmla="*/ 15875 h 127000"/>
                <a:gd name="connsiteX1" fmla="*/ 130175 w 155575"/>
                <a:gd name="connsiteY1" fmla="*/ 0 h 127000"/>
                <a:gd name="connsiteX2" fmla="*/ 155575 w 155575"/>
                <a:gd name="connsiteY2" fmla="*/ 127000 h 127000"/>
                <a:gd name="connsiteX3" fmla="*/ 79375 w 155575"/>
                <a:gd name="connsiteY3" fmla="*/ 123825 h 127000"/>
                <a:gd name="connsiteX4" fmla="*/ 0 w 155575"/>
                <a:gd name="connsiteY4" fmla="*/ 15875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75" h="127000">
                  <a:moveTo>
                    <a:pt x="0" y="15875"/>
                  </a:moveTo>
                  <a:lnTo>
                    <a:pt x="130175" y="0"/>
                  </a:lnTo>
                  <a:lnTo>
                    <a:pt x="155575" y="127000"/>
                  </a:lnTo>
                  <a:lnTo>
                    <a:pt x="79375" y="123825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A1DD68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tIns="0" rIns="108000" bIns="0" rtlCol="0" anchor="ctr">
              <a:noAutofit/>
            </a:bodyPr>
            <a:lstStyle/>
            <a:p>
              <a:pPr algn="r"/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6" name="Полилиния 21">
              <a:extLst>
                <a:ext uri="{FF2B5EF4-FFF2-40B4-BE49-F238E27FC236}">
                  <a16:creationId xmlns:a16="http://schemas.microsoft.com/office/drawing/2014/main" id="{526C1811-BC98-4B18-B5BF-D7741B6BA21D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9729398" y="1519002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B721FC8-F738-44ED-999B-5C4CC41FB514}"/>
                </a:ext>
              </a:extLst>
            </p:cNvPr>
            <p:cNvSpPr txBox="1"/>
            <p:nvPr/>
          </p:nvSpPr>
          <p:spPr>
            <a:xfrm>
              <a:off x="9959701" y="1572375"/>
              <a:ext cx="436017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</a:rPr>
                <a:t>Ноглики</a:t>
              </a:r>
            </a:p>
          </p:txBody>
        </p:sp>
        <p:sp>
          <p:nvSpPr>
            <p:cNvPr id="108" name="Полилиния 21">
              <a:extLst>
                <a:ext uri="{FF2B5EF4-FFF2-40B4-BE49-F238E27FC236}">
                  <a16:creationId xmlns:a16="http://schemas.microsoft.com/office/drawing/2014/main" id="{8D126D2B-7896-4864-B71D-54EA3F52D8CE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9246633" y="2889289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09" name="Полилиния 21">
              <a:extLst>
                <a:ext uri="{FF2B5EF4-FFF2-40B4-BE49-F238E27FC236}">
                  <a16:creationId xmlns:a16="http://schemas.microsoft.com/office/drawing/2014/main" id="{DEA252C2-E012-4D08-9E27-05A814F122EA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10383770" y="3892005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10" name="Полилиния 21">
              <a:extLst>
                <a:ext uri="{FF2B5EF4-FFF2-40B4-BE49-F238E27FC236}">
                  <a16:creationId xmlns:a16="http://schemas.microsoft.com/office/drawing/2014/main" id="{964EB1D8-863B-45B0-B860-8BA2842C9BC4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10192134" y="6376171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11" name="Полилиния 21">
              <a:extLst>
                <a:ext uri="{FF2B5EF4-FFF2-40B4-BE49-F238E27FC236}">
                  <a16:creationId xmlns:a16="http://schemas.microsoft.com/office/drawing/2014/main" id="{009B421A-7DEB-421A-BDE5-F85AFC06C86B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10858021" y="6036386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78B42E6-64BE-43E4-9D3D-7005B22AA8EB}"/>
                </a:ext>
              </a:extLst>
            </p:cNvPr>
            <p:cNvSpPr/>
            <p:nvPr/>
          </p:nvSpPr>
          <p:spPr>
            <a:xfrm>
              <a:off x="9229725" y="457200"/>
              <a:ext cx="691568" cy="1047750"/>
            </a:xfrm>
            <a:custGeom>
              <a:avLst/>
              <a:gdLst>
                <a:gd name="connsiteX0" fmla="*/ 652463 w 691568"/>
                <a:gd name="connsiteY0" fmla="*/ 1047750 h 1047750"/>
                <a:gd name="connsiteX1" fmla="*/ 685800 w 691568"/>
                <a:gd name="connsiteY1" fmla="*/ 966788 h 1047750"/>
                <a:gd name="connsiteX2" fmla="*/ 547688 w 691568"/>
                <a:gd name="connsiteY2" fmla="*/ 800100 h 1047750"/>
                <a:gd name="connsiteX3" fmla="*/ 447675 w 691568"/>
                <a:gd name="connsiteY3" fmla="*/ 547688 h 1047750"/>
                <a:gd name="connsiteX4" fmla="*/ 271463 w 691568"/>
                <a:gd name="connsiteY4" fmla="*/ 257175 h 1047750"/>
                <a:gd name="connsiteX5" fmla="*/ 0 w 691568"/>
                <a:gd name="connsiteY5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1568" h="1047750">
                  <a:moveTo>
                    <a:pt x="652463" y="1047750"/>
                  </a:moveTo>
                  <a:cubicBezTo>
                    <a:pt x="677863" y="1027906"/>
                    <a:pt x="703263" y="1008063"/>
                    <a:pt x="685800" y="966788"/>
                  </a:cubicBezTo>
                  <a:cubicBezTo>
                    <a:pt x="668338" y="925513"/>
                    <a:pt x="587375" y="869950"/>
                    <a:pt x="547688" y="800100"/>
                  </a:cubicBezTo>
                  <a:cubicBezTo>
                    <a:pt x="508001" y="730250"/>
                    <a:pt x="493712" y="638175"/>
                    <a:pt x="447675" y="547688"/>
                  </a:cubicBezTo>
                  <a:cubicBezTo>
                    <a:pt x="401637" y="457200"/>
                    <a:pt x="346075" y="348456"/>
                    <a:pt x="271463" y="257175"/>
                  </a:cubicBezTo>
                  <a:cubicBezTo>
                    <a:pt x="196851" y="165894"/>
                    <a:pt x="98425" y="82947"/>
                    <a:pt x="0" y="0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FAA0D88-410D-46D6-AB64-EEA04467FF91}"/>
                </a:ext>
              </a:extLst>
            </p:cNvPr>
            <p:cNvSpPr/>
            <p:nvPr/>
          </p:nvSpPr>
          <p:spPr>
            <a:xfrm>
              <a:off x="9358313" y="3097818"/>
              <a:ext cx="447675" cy="221645"/>
            </a:xfrm>
            <a:custGeom>
              <a:avLst/>
              <a:gdLst>
                <a:gd name="connsiteX0" fmla="*/ 0 w 447675"/>
                <a:gd name="connsiteY0" fmla="*/ 7332 h 221645"/>
                <a:gd name="connsiteX1" fmla="*/ 176212 w 447675"/>
                <a:gd name="connsiteY1" fmla="*/ 7332 h 221645"/>
                <a:gd name="connsiteX2" fmla="*/ 352425 w 447675"/>
                <a:gd name="connsiteY2" fmla="*/ 83532 h 221645"/>
                <a:gd name="connsiteX3" fmla="*/ 447675 w 447675"/>
                <a:gd name="connsiteY3" fmla="*/ 221645 h 22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221645">
                  <a:moveTo>
                    <a:pt x="0" y="7332"/>
                  </a:moveTo>
                  <a:cubicBezTo>
                    <a:pt x="58737" y="982"/>
                    <a:pt x="117475" y="-5368"/>
                    <a:pt x="176212" y="7332"/>
                  </a:cubicBezTo>
                  <a:cubicBezTo>
                    <a:pt x="234950" y="20032"/>
                    <a:pt x="307181" y="47813"/>
                    <a:pt x="352425" y="83532"/>
                  </a:cubicBezTo>
                  <a:cubicBezTo>
                    <a:pt x="397669" y="119251"/>
                    <a:pt x="422672" y="170448"/>
                    <a:pt x="447675" y="221645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0DA0122-A267-47B0-B0D6-7AC243434990}"/>
                </a:ext>
              </a:extLst>
            </p:cNvPr>
            <p:cNvSpPr/>
            <p:nvPr/>
          </p:nvSpPr>
          <p:spPr>
            <a:xfrm>
              <a:off x="9729788" y="4724400"/>
              <a:ext cx="185737" cy="257175"/>
            </a:xfrm>
            <a:custGeom>
              <a:avLst/>
              <a:gdLst>
                <a:gd name="connsiteX0" fmla="*/ 196429 w 196429"/>
                <a:gd name="connsiteY0" fmla="*/ 595312 h 595312"/>
                <a:gd name="connsiteX1" fmla="*/ 10692 w 196429"/>
                <a:gd name="connsiteY1" fmla="*/ 338137 h 595312"/>
                <a:gd name="connsiteX2" fmla="*/ 34504 w 196429"/>
                <a:gd name="connsiteY2" fmla="*/ 290512 h 595312"/>
                <a:gd name="connsiteX3" fmla="*/ 134517 w 196429"/>
                <a:gd name="connsiteY3" fmla="*/ 100012 h 595312"/>
                <a:gd name="connsiteX4" fmla="*/ 82129 w 196429"/>
                <a:gd name="connsiteY4" fmla="*/ 0 h 595312"/>
                <a:gd name="connsiteX0" fmla="*/ 196429 w 196429"/>
                <a:gd name="connsiteY0" fmla="*/ 495300 h 495300"/>
                <a:gd name="connsiteX1" fmla="*/ 10692 w 196429"/>
                <a:gd name="connsiteY1" fmla="*/ 238125 h 495300"/>
                <a:gd name="connsiteX2" fmla="*/ 34504 w 196429"/>
                <a:gd name="connsiteY2" fmla="*/ 190500 h 495300"/>
                <a:gd name="connsiteX3" fmla="*/ 134517 w 196429"/>
                <a:gd name="connsiteY3" fmla="*/ 0 h 495300"/>
                <a:gd name="connsiteX0" fmla="*/ 196429 w 196429"/>
                <a:gd name="connsiteY0" fmla="*/ 304800 h 304800"/>
                <a:gd name="connsiteX1" fmla="*/ 10692 w 196429"/>
                <a:gd name="connsiteY1" fmla="*/ 47625 h 304800"/>
                <a:gd name="connsiteX2" fmla="*/ 34504 w 196429"/>
                <a:gd name="connsiteY2" fmla="*/ 0 h 304800"/>
                <a:gd name="connsiteX0" fmla="*/ 185737 w 185737"/>
                <a:gd name="connsiteY0" fmla="*/ 257175 h 257175"/>
                <a:gd name="connsiteX1" fmla="*/ 0 w 185737"/>
                <a:gd name="connsiteY1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7" h="257175">
                  <a:moveTo>
                    <a:pt x="185737" y="257175"/>
                  </a:moveTo>
                  <a:cubicBezTo>
                    <a:pt x="106362" y="153987"/>
                    <a:pt x="26987" y="50800"/>
                    <a:pt x="0" y="0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4B4FEE6-0AEF-4035-A4E5-119A0167C922}"/>
                </a:ext>
              </a:extLst>
            </p:cNvPr>
            <p:cNvSpPr/>
            <p:nvPr/>
          </p:nvSpPr>
          <p:spPr>
            <a:xfrm>
              <a:off x="8422881" y="3911186"/>
              <a:ext cx="220704" cy="2207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63D8EC4A-1DC2-46C0-B223-E929E118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909705">
              <a:off x="8455949" y="3944881"/>
              <a:ext cx="136826" cy="153930"/>
            </a:xfrm>
            <a:prstGeom prst="rect">
              <a:avLst/>
            </a:prstGeom>
          </p:spPr>
        </p:pic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DDD3C56-C018-4B05-8FC9-FF1DE920C2EE}"/>
                </a:ext>
              </a:extLst>
            </p:cNvPr>
            <p:cNvSpPr/>
            <p:nvPr/>
          </p:nvSpPr>
          <p:spPr>
            <a:xfrm>
              <a:off x="10296525" y="6317456"/>
              <a:ext cx="259556" cy="359545"/>
            </a:xfrm>
            <a:custGeom>
              <a:avLst/>
              <a:gdLst>
                <a:gd name="connsiteX0" fmla="*/ 0 w 259556"/>
                <a:gd name="connsiteY0" fmla="*/ 278607 h 359545"/>
                <a:gd name="connsiteX1" fmla="*/ 221456 w 259556"/>
                <a:gd name="connsiteY1" fmla="*/ 354807 h 359545"/>
                <a:gd name="connsiteX2" fmla="*/ 226219 w 259556"/>
                <a:gd name="connsiteY2" fmla="*/ 157163 h 359545"/>
                <a:gd name="connsiteX3" fmla="*/ 259556 w 259556"/>
                <a:gd name="connsiteY3" fmla="*/ 0 h 35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6" h="359545">
                  <a:moveTo>
                    <a:pt x="0" y="278607"/>
                  </a:moveTo>
                  <a:cubicBezTo>
                    <a:pt x="91876" y="326827"/>
                    <a:pt x="183753" y="375048"/>
                    <a:pt x="221456" y="354807"/>
                  </a:cubicBezTo>
                  <a:cubicBezTo>
                    <a:pt x="259159" y="334566"/>
                    <a:pt x="219869" y="216297"/>
                    <a:pt x="226219" y="157163"/>
                  </a:cubicBezTo>
                  <a:cubicBezTo>
                    <a:pt x="232569" y="98029"/>
                    <a:pt x="246062" y="49014"/>
                    <a:pt x="259556" y="0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CBB282D-9CC0-4D80-A71B-A826507A5608}"/>
                </a:ext>
              </a:extLst>
            </p:cNvPr>
            <p:cNvSpPr/>
            <p:nvPr/>
          </p:nvSpPr>
          <p:spPr>
            <a:xfrm>
              <a:off x="10615613" y="6200775"/>
              <a:ext cx="138112" cy="52388"/>
            </a:xfrm>
            <a:custGeom>
              <a:avLst/>
              <a:gdLst>
                <a:gd name="connsiteX0" fmla="*/ 0 w 138112"/>
                <a:gd name="connsiteY0" fmla="*/ 52388 h 52388"/>
                <a:gd name="connsiteX1" fmla="*/ 76200 w 138112"/>
                <a:gd name="connsiteY1" fmla="*/ 11906 h 52388"/>
                <a:gd name="connsiteX2" fmla="*/ 138112 w 138112"/>
                <a:gd name="connsiteY2" fmla="*/ 0 h 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" h="52388">
                  <a:moveTo>
                    <a:pt x="0" y="52388"/>
                  </a:moveTo>
                  <a:cubicBezTo>
                    <a:pt x="26590" y="36512"/>
                    <a:pt x="53181" y="20637"/>
                    <a:pt x="76200" y="11906"/>
                  </a:cubicBezTo>
                  <a:cubicBezTo>
                    <a:pt x="99219" y="3175"/>
                    <a:pt x="118665" y="1587"/>
                    <a:pt x="138112" y="0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C095321-E96C-4A4D-8DFA-0FB757608A34}"/>
                </a:ext>
              </a:extLst>
            </p:cNvPr>
            <p:cNvGrpSpPr/>
            <p:nvPr/>
          </p:nvGrpSpPr>
          <p:grpSpPr>
            <a:xfrm>
              <a:off x="8123632" y="4533225"/>
              <a:ext cx="2354707" cy="2324773"/>
              <a:chOff x="8218043" y="4512829"/>
              <a:chExt cx="2354707" cy="232477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D29E6399-7EE4-4AA4-BF8D-99BCA60C39BA}"/>
                  </a:ext>
                </a:extLst>
              </p:cNvPr>
              <p:cNvGrpSpPr/>
              <p:nvPr/>
            </p:nvGrpSpPr>
            <p:grpSpPr>
              <a:xfrm>
                <a:off x="8365893" y="4669790"/>
                <a:ext cx="2206857" cy="2070507"/>
                <a:chOff x="8365893" y="4669790"/>
                <a:chExt cx="2206857" cy="2070507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5D1945F-F02A-481D-888D-60AF539E74CE}"/>
                    </a:ext>
                  </a:extLst>
                </p:cNvPr>
                <p:cNvSpPr/>
                <p:nvPr/>
              </p:nvSpPr>
              <p:spPr>
                <a:xfrm>
                  <a:off x="8677910" y="4669790"/>
                  <a:ext cx="1894840" cy="1273810"/>
                </a:xfrm>
                <a:custGeom>
                  <a:avLst/>
                  <a:gdLst>
                    <a:gd name="connsiteX0" fmla="*/ 1965960 w 1965960"/>
                    <a:gd name="connsiteY0" fmla="*/ 1101090 h 1101090"/>
                    <a:gd name="connsiteX1" fmla="*/ 811530 w 1965960"/>
                    <a:gd name="connsiteY1" fmla="*/ 632460 h 1101090"/>
                    <a:gd name="connsiteX2" fmla="*/ 0 w 1965960"/>
                    <a:gd name="connsiteY2" fmla="*/ 0 h 1101090"/>
                    <a:gd name="connsiteX0" fmla="*/ 1965960 w 1965960"/>
                    <a:gd name="connsiteY0" fmla="*/ 1101090 h 1101090"/>
                    <a:gd name="connsiteX1" fmla="*/ 0 w 1965960"/>
                    <a:gd name="connsiteY1" fmla="*/ 0 h 1101090"/>
                    <a:gd name="connsiteX0" fmla="*/ 1859280 w 1859280"/>
                    <a:gd name="connsiteY0" fmla="*/ 1134110 h 1134110"/>
                    <a:gd name="connsiteX1" fmla="*/ 0 w 1859280"/>
                    <a:gd name="connsiteY1" fmla="*/ 0 h 1134110"/>
                    <a:gd name="connsiteX0" fmla="*/ 1859280 w 1859280"/>
                    <a:gd name="connsiteY0" fmla="*/ 1134110 h 1134110"/>
                    <a:gd name="connsiteX1" fmla="*/ 0 w 1859280"/>
                    <a:gd name="connsiteY1" fmla="*/ 0 h 1134110"/>
                    <a:gd name="connsiteX0" fmla="*/ 1859280 w 1859280"/>
                    <a:gd name="connsiteY0" fmla="*/ 1134110 h 1134110"/>
                    <a:gd name="connsiteX1" fmla="*/ 0 w 1859280"/>
                    <a:gd name="connsiteY1" fmla="*/ 0 h 1134110"/>
                    <a:gd name="connsiteX0" fmla="*/ 1894840 w 1894840"/>
                    <a:gd name="connsiteY0" fmla="*/ 1273810 h 1273810"/>
                    <a:gd name="connsiteX1" fmla="*/ 0 w 1894840"/>
                    <a:gd name="connsiteY1" fmla="*/ 0 h 127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94840" h="1273810">
                      <a:moveTo>
                        <a:pt x="1894840" y="1273810"/>
                      </a:moveTo>
                      <a:cubicBezTo>
                        <a:pt x="1176020" y="1012613"/>
                        <a:pt x="355600" y="438997"/>
                        <a:pt x="0" y="0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85CF7152-E313-4A52-964C-A2CE28B1D5E0}"/>
                    </a:ext>
                  </a:extLst>
                </p:cNvPr>
                <p:cNvSpPr/>
                <p:nvPr/>
              </p:nvSpPr>
              <p:spPr>
                <a:xfrm>
                  <a:off x="8555514" y="5242079"/>
                  <a:ext cx="1968500" cy="676910"/>
                </a:xfrm>
                <a:custGeom>
                  <a:avLst/>
                  <a:gdLst>
                    <a:gd name="connsiteX0" fmla="*/ 1965960 w 1965960"/>
                    <a:gd name="connsiteY0" fmla="*/ 1101090 h 1101090"/>
                    <a:gd name="connsiteX1" fmla="*/ 811530 w 1965960"/>
                    <a:gd name="connsiteY1" fmla="*/ 632460 h 1101090"/>
                    <a:gd name="connsiteX2" fmla="*/ 0 w 1965960"/>
                    <a:gd name="connsiteY2" fmla="*/ 0 h 1101090"/>
                    <a:gd name="connsiteX0" fmla="*/ 2042160 w 2042160"/>
                    <a:gd name="connsiteY0" fmla="*/ 1085850 h 1085850"/>
                    <a:gd name="connsiteX1" fmla="*/ 811530 w 2042160"/>
                    <a:gd name="connsiteY1" fmla="*/ 632460 h 1085850"/>
                    <a:gd name="connsiteX2" fmla="*/ 0 w 2042160"/>
                    <a:gd name="connsiteY2" fmla="*/ 0 h 1085850"/>
                    <a:gd name="connsiteX0" fmla="*/ 1968500 w 1968500"/>
                    <a:gd name="connsiteY0" fmla="*/ 676910 h 676910"/>
                    <a:gd name="connsiteX1" fmla="*/ 737870 w 1968500"/>
                    <a:gd name="connsiteY1" fmla="*/ 223520 h 676910"/>
                    <a:gd name="connsiteX2" fmla="*/ 0 w 1968500"/>
                    <a:gd name="connsiteY2" fmla="*/ 0 h 676910"/>
                    <a:gd name="connsiteX0" fmla="*/ 1968500 w 1968500"/>
                    <a:gd name="connsiteY0" fmla="*/ 676910 h 676910"/>
                    <a:gd name="connsiteX1" fmla="*/ 0 w 1968500"/>
                    <a:gd name="connsiteY1" fmla="*/ 0 h 676910"/>
                    <a:gd name="connsiteX0" fmla="*/ 1968500 w 1968500"/>
                    <a:gd name="connsiteY0" fmla="*/ 676910 h 676910"/>
                    <a:gd name="connsiteX1" fmla="*/ 0 w 1968500"/>
                    <a:gd name="connsiteY1" fmla="*/ 0 h 676910"/>
                    <a:gd name="connsiteX0" fmla="*/ 1968500 w 1968500"/>
                    <a:gd name="connsiteY0" fmla="*/ 676910 h 676910"/>
                    <a:gd name="connsiteX1" fmla="*/ 0 w 1968500"/>
                    <a:gd name="connsiteY1" fmla="*/ 0 h 67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68500" h="676910">
                      <a:moveTo>
                        <a:pt x="1968500" y="676910"/>
                      </a:moveTo>
                      <a:cubicBezTo>
                        <a:pt x="1200573" y="611293"/>
                        <a:pt x="585047" y="479637"/>
                        <a:pt x="0" y="0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EF8D687A-4019-473B-828F-165E5E4CC5ED}"/>
                    </a:ext>
                  </a:extLst>
                </p:cNvPr>
                <p:cNvSpPr/>
                <p:nvPr/>
              </p:nvSpPr>
              <p:spPr>
                <a:xfrm>
                  <a:off x="8601710" y="4959350"/>
                  <a:ext cx="1971040" cy="984250"/>
                </a:xfrm>
                <a:custGeom>
                  <a:avLst/>
                  <a:gdLst>
                    <a:gd name="connsiteX0" fmla="*/ 1965960 w 1965960"/>
                    <a:gd name="connsiteY0" fmla="*/ 1101090 h 1101090"/>
                    <a:gd name="connsiteX1" fmla="*/ 811530 w 1965960"/>
                    <a:gd name="connsiteY1" fmla="*/ 632460 h 1101090"/>
                    <a:gd name="connsiteX2" fmla="*/ 0 w 1965960"/>
                    <a:gd name="connsiteY2" fmla="*/ 0 h 1101090"/>
                    <a:gd name="connsiteX0" fmla="*/ 1971040 w 1971040"/>
                    <a:gd name="connsiteY0" fmla="*/ 984250 h 984250"/>
                    <a:gd name="connsiteX1" fmla="*/ 816610 w 1971040"/>
                    <a:gd name="connsiteY1" fmla="*/ 515620 h 984250"/>
                    <a:gd name="connsiteX2" fmla="*/ 0 w 1971040"/>
                    <a:gd name="connsiteY2" fmla="*/ 0 h 984250"/>
                    <a:gd name="connsiteX0" fmla="*/ 1971040 w 1971040"/>
                    <a:gd name="connsiteY0" fmla="*/ 984250 h 984250"/>
                    <a:gd name="connsiteX1" fmla="*/ 0 w 1971040"/>
                    <a:gd name="connsiteY1" fmla="*/ 0 h 984250"/>
                    <a:gd name="connsiteX0" fmla="*/ 1971040 w 1971040"/>
                    <a:gd name="connsiteY0" fmla="*/ 984250 h 984250"/>
                    <a:gd name="connsiteX1" fmla="*/ 0 w 1971040"/>
                    <a:gd name="connsiteY1" fmla="*/ 0 h 984250"/>
                    <a:gd name="connsiteX0" fmla="*/ 1971040 w 1971040"/>
                    <a:gd name="connsiteY0" fmla="*/ 984250 h 984250"/>
                    <a:gd name="connsiteX1" fmla="*/ 0 w 1971040"/>
                    <a:gd name="connsiteY1" fmla="*/ 0 h 984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040" h="984250">
                      <a:moveTo>
                        <a:pt x="1971040" y="984250"/>
                      </a:moveTo>
                      <a:cubicBezTo>
                        <a:pt x="927947" y="780627"/>
                        <a:pt x="227753" y="231563"/>
                        <a:pt x="0" y="0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EF024FED-37E2-47DB-9347-8914FFC0F4DB}"/>
                    </a:ext>
                  </a:extLst>
                </p:cNvPr>
                <p:cNvSpPr/>
                <p:nvPr/>
              </p:nvSpPr>
              <p:spPr>
                <a:xfrm>
                  <a:off x="8509149" y="5917559"/>
                  <a:ext cx="2001456" cy="213363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1949847 w 1949847"/>
                    <a:gd name="connsiteY0" fmla="*/ 85110 h 319266"/>
                    <a:gd name="connsiteX1" fmla="*/ 0 w 1949847"/>
                    <a:gd name="connsiteY1" fmla="*/ 319267 h 319266"/>
                    <a:gd name="connsiteX0" fmla="*/ 1949847 w 1949847"/>
                    <a:gd name="connsiteY0" fmla="*/ 22417 h 256574"/>
                    <a:gd name="connsiteX1" fmla="*/ 0 w 1949847"/>
                    <a:gd name="connsiteY1" fmla="*/ 256574 h 256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9847" h="256574">
                      <a:moveTo>
                        <a:pt x="1949847" y="22417"/>
                      </a:moveTo>
                      <a:cubicBezTo>
                        <a:pt x="1259316" y="1506"/>
                        <a:pt x="580663" y="-74383"/>
                        <a:pt x="0" y="256574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4441C058-3B20-4924-8058-7AF59DC44ACC}"/>
                    </a:ext>
                  </a:extLst>
                </p:cNvPr>
                <p:cNvSpPr/>
                <p:nvPr/>
              </p:nvSpPr>
              <p:spPr>
                <a:xfrm>
                  <a:off x="8478669" y="5934002"/>
                  <a:ext cx="2031936" cy="446855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2080500 w 2080500"/>
                    <a:gd name="connsiteY0" fmla="*/ 1759 h 661089"/>
                    <a:gd name="connsiteX1" fmla="*/ 0 w 2080500"/>
                    <a:gd name="connsiteY1" fmla="*/ 661089 h 661089"/>
                    <a:gd name="connsiteX0" fmla="*/ 1979540 w 1979540"/>
                    <a:gd name="connsiteY0" fmla="*/ 4270 h 538980"/>
                    <a:gd name="connsiteX1" fmla="*/ 0 w 1979540"/>
                    <a:gd name="connsiteY1" fmla="*/ 538980 h 538980"/>
                    <a:gd name="connsiteX0" fmla="*/ 1979540 w 1979540"/>
                    <a:gd name="connsiteY0" fmla="*/ 2643 h 537353"/>
                    <a:gd name="connsiteX1" fmla="*/ 0 w 1979540"/>
                    <a:gd name="connsiteY1" fmla="*/ 537353 h 537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9540" h="537353">
                      <a:moveTo>
                        <a:pt x="1979540" y="2643"/>
                      </a:moveTo>
                      <a:cubicBezTo>
                        <a:pt x="1289009" y="-18268"/>
                        <a:pt x="592540" y="78111"/>
                        <a:pt x="0" y="537353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075DA51E-9FEA-40BA-96AB-6121A4722952}"/>
                    </a:ext>
                  </a:extLst>
                </p:cNvPr>
                <p:cNvSpPr/>
                <p:nvPr/>
              </p:nvSpPr>
              <p:spPr>
                <a:xfrm>
                  <a:off x="8365893" y="5935549"/>
                  <a:ext cx="2144712" cy="747060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2080500 w 2080500"/>
                    <a:gd name="connsiteY0" fmla="*/ 1759 h 661089"/>
                    <a:gd name="connsiteX1" fmla="*/ 0 w 2080500"/>
                    <a:gd name="connsiteY1" fmla="*/ 661089 h 661089"/>
                    <a:gd name="connsiteX0" fmla="*/ 2089408 w 2089408"/>
                    <a:gd name="connsiteY0" fmla="*/ 783 h 898356"/>
                    <a:gd name="connsiteX1" fmla="*/ 0 w 2089408"/>
                    <a:gd name="connsiteY1" fmla="*/ 898357 h 898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89408" h="898356">
                      <a:moveTo>
                        <a:pt x="2089408" y="783"/>
                      </a:moveTo>
                      <a:cubicBezTo>
                        <a:pt x="1398877" y="-20128"/>
                        <a:pt x="619265" y="380471"/>
                        <a:pt x="0" y="898357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15641A6A-385B-474C-8106-5058E6F3BADC}"/>
                    </a:ext>
                  </a:extLst>
                </p:cNvPr>
                <p:cNvSpPr/>
                <p:nvPr/>
              </p:nvSpPr>
              <p:spPr>
                <a:xfrm>
                  <a:off x="8849763" y="6133050"/>
                  <a:ext cx="756602" cy="591469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2080500 w 2080500"/>
                    <a:gd name="connsiteY0" fmla="*/ 1759 h 661089"/>
                    <a:gd name="connsiteX1" fmla="*/ 0 w 2080500"/>
                    <a:gd name="connsiteY1" fmla="*/ 661089 h 661089"/>
                    <a:gd name="connsiteX0" fmla="*/ 2089408 w 2089408"/>
                    <a:gd name="connsiteY0" fmla="*/ 783 h 898356"/>
                    <a:gd name="connsiteX1" fmla="*/ 0 w 2089408"/>
                    <a:gd name="connsiteY1" fmla="*/ 898357 h 898356"/>
                    <a:gd name="connsiteX0" fmla="*/ 987017 w 987017"/>
                    <a:gd name="connsiteY0" fmla="*/ 856 h 861778"/>
                    <a:gd name="connsiteX1" fmla="*/ 0 w 987017"/>
                    <a:gd name="connsiteY1" fmla="*/ 861777 h 861778"/>
                    <a:gd name="connsiteX0" fmla="*/ 987017 w 987017"/>
                    <a:gd name="connsiteY0" fmla="*/ 0 h 860921"/>
                    <a:gd name="connsiteX1" fmla="*/ 0 w 987017"/>
                    <a:gd name="connsiteY1" fmla="*/ 860921 h 860921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664095 w 664095"/>
                    <a:gd name="connsiteY0" fmla="*/ 0 h 728055"/>
                    <a:gd name="connsiteX1" fmla="*/ 0 w 664095"/>
                    <a:gd name="connsiteY1" fmla="*/ 728055 h 728055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7093" h="711256">
                      <a:moveTo>
                        <a:pt x="737093" y="0"/>
                      </a:moveTo>
                      <a:cubicBezTo>
                        <a:pt x="415264" y="171517"/>
                        <a:pt x="207260" y="361363"/>
                        <a:pt x="0" y="711256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DFB96BDE-3199-4459-A95A-F762A9FF4706}"/>
                    </a:ext>
                  </a:extLst>
                </p:cNvPr>
                <p:cNvSpPr/>
                <p:nvPr/>
              </p:nvSpPr>
              <p:spPr>
                <a:xfrm>
                  <a:off x="9182084" y="6167878"/>
                  <a:ext cx="465772" cy="572419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2080500 w 2080500"/>
                    <a:gd name="connsiteY0" fmla="*/ 1759 h 661089"/>
                    <a:gd name="connsiteX1" fmla="*/ 0 w 2080500"/>
                    <a:gd name="connsiteY1" fmla="*/ 661089 h 661089"/>
                    <a:gd name="connsiteX0" fmla="*/ 2089408 w 2089408"/>
                    <a:gd name="connsiteY0" fmla="*/ 783 h 898356"/>
                    <a:gd name="connsiteX1" fmla="*/ 0 w 2089408"/>
                    <a:gd name="connsiteY1" fmla="*/ 898357 h 898356"/>
                    <a:gd name="connsiteX0" fmla="*/ 987017 w 987017"/>
                    <a:gd name="connsiteY0" fmla="*/ 856 h 861778"/>
                    <a:gd name="connsiteX1" fmla="*/ 0 w 987017"/>
                    <a:gd name="connsiteY1" fmla="*/ 861777 h 861778"/>
                    <a:gd name="connsiteX0" fmla="*/ 987017 w 987017"/>
                    <a:gd name="connsiteY0" fmla="*/ 0 h 860921"/>
                    <a:gd name="connsiteX1" fmla="*/ 0 w 987017"/>
                    <a:gd name="connsiteY1" fmla="*/ 860921 h 860921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664095 w 664095"/>
                    <a:gd name="connsiteY0" fmla="*/ 0 h 728055"/>
                    <a:gd name="connsiteX1" fmla="*/ 0 w 664095"/>
                    <a:gd name="connsiteY1" fmla="*/ 728055 h 728055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  <a:gd name="connsiteX0" fmla="*/ 518099 w 518099"/>
                    <a:gd name="connsiteY0" fmla="*/ 0 h 670021"/>
                    <a:gd name="connsiteX1" fmla="*/ 0 w 518099"/>
                    <a:gd name="connsiteY1" fmla="*/ 670021 h 670021"/>
                    <a:gd name="connsiteX0" fmla="*/ 518099 w 518099"/>
                    <a:gd name="connsiteY0" fmla="*/ 0 h 670021"/>
                    <a:gd name="connsiteX1" fmla="*/ 0 w 518099"/>
                    <a:gd name="connsiteY1" fmla="*/ 670021 h 670021"/>
                    <a:gd name="connsiteX0" fmla="*/ 441389 w 441389"/>
                    <a:gd name="connsiteY0" fmla="*/ 0 h 651695"/>
                    <a:gd name="connsiteX1" fmla="*/ 0 w 441389"/>
                    <a:gd name="connsiteY1" fmla="*/ 651695 h 651695"/>
                    <a:gd name="connsiteX0" fmla="*/ 441389 w 441389"/>
                    <a:gd name="connsiteY0" fmla="*/ 0 h 651695"/>
                    <a:gd name="connsiteX1" fmla="*/ 0 w 441389"/>
                    <a:gd name="connsiteY1" fmla="*/ 651695 h 651695"/>
                    <a:gd name="connsiteX0" fmla="*/ 453762 w 453762"/>
                    <a:gd name="connsiteY0" fmla="*/ 0 h 688348"/>
                    <a:gd name="connsiteX1" fmla="*/ 0 w 453762"/>
                    <a:gd name="connsiteY1" fmla="*/ 688348 h 688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3762" h="688348">
                      <a:moveTo>
                        <a:pt x="453762" y="0"/>
                      </a:moveTo>
                      <a:cubicBezTo>
                        <a:pt x="131933" y="171517"/>
                        <a:pt x="30333" y="491175"/>
                        <a:pt x="0" y="688348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A67227BB-98ED-4242-90BF-33711F650CCD}"/>
                    </a:ext>
                  </a:extLst>
                </p:cNvPr>
                <p:cNvSpPr/>
                <p:nvPr/>
              </p:nvSpPr>
              <p:spPr>
                <a:xfrm rot="19034281" flipV="1">
                  <a:off x="8663523" y="5117383"/>
                  <a:ext cx="784469" cy="1166055"/>
                </a:xfrm>
                <a:custGeom>
                  <a:avLst/>
                  <a:gdLst>
                    <a:gd name="connsiteX0" fmla="*/ 2436829 w 2436829"/>
                    <a:gd name="connsiteY0" fmla="*/ 52157 h 594198"/>
                    <a:gd name="connsiteX1" fmla="*/ 1145357 w 2436829"/>
                    <a:gd name="connsiteY1" fmla="*/ 52157 h 594198"/>
                    <a:gd name="connsiteX2" fmla="*/ 0 w 2436829"/>
                    <a:gd name="connsiteY2" fmla="*/ 594198 h 594198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0 h 542041"/>
                    <a:gd name="connsiteX1" fmla="*/ 0 w 2436829"/>
                    <a:gd name="connsiteY1" fmla="*/ 542041 h 542041"/>
                    <a:gd name="connsiteX0" fmla="*/ 2436829 w 2436829"/>
                    <a:gd name="connsiteY0" fmla="*/ 26290 h 568331"/>
                    <a:gd name="connsiteX1" fmla="*/ 0 w 2436829"/>
                    <a:gd name="connsiteY1" fmla="*/ 568331 h 568331"/>
                    <a:gd name="connsiteX0" fmla="*/ 1937969 w 1937969"/>
                    <a:gd name="connsiteY0" fmla="*/ 108898 h 438353"/>
                    <a:gd name="connsiteX1" fmla="*/ 0 w 1937969"/>
                    <a:gd name="connsiteY1" fmla="*/ 438352 h 438353"/>
                    <a:gd name="connsiteX0" fmla="*/ 1937969 w 1937969"/>
                    <a:gd name="connsiteY0" fmla="*/ 42319 h 371773"/>
                    <a:gd name="connsiteX1" fmla="*/ 0 w 1937969"/>
                    <a:gd name="connsiteY1" fmla="*/ 371773 h 371773"/>
                    <a:gd name="connsiteX0" fmla="*/ 2080500 w 2080500"/>
                    <a:gd name="connsiteY0" fmla="*/ 1759 h 661089"/>
                    <a:gd name="connsiteX1" fmla="*/ 0 w 2080500"/>
                    <a:gd name="connsiteY1" fmla="*/ 661089 h 661089"/>
                    <a:gd name="connsiteX0" fmla="*/ 2089408 w 2089408"/>
                    <a:gd name="connsiteY0" fmla="*/ 783 h 898356"/>
                    <a:gd name="connsiteX1" fmla="*/ 0 w 2089408"/>
                    <a:gd name="connsiteY1" fmla="*/ 898357 h 898356"/>
                    <a:gd name="connsiteX0" fmla="*/ 987017 w 987017"/>
                    <a:gd name="connsiteY0" fmla="*/ 856 h 861778"/>
                    <a:gd name="connsiteX1" fmla="*/ 0 w 987017"/>
                    <a:gd name="connsiteY1" fmla="*/ 861777 h 861778"/>
                    <a:gd name="connsiteX0" fmla="*/ 987017 w 987017"/>
                    <a:gd name="connsiteY0" fmla="*/ 0 h 860921"/>
                    <a:gd name="connsiteX1" fmla="*/ 0 w 987017"/>
                    <a:gd name="connsiteY1" fmla="*/ 860921 h 860921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714822 w 714822"/>
                    <a:gd name="connsiteY0" fmla="*/ 0 h 692929"/>
                    <a:gd name="connsiteX1" fmla="*/ 0 w 714822"/>
                    <a:gd name="connsiteY1" fmla="*/ 692929 h 692929"/>
                    <a:gd name="connsiteX0" fmla="*/ 664095 w 664095"/>
                    <a:gd name="connsiteY0" fmla="*/ 0 h 728055"/>
                    <a:gd name="connsiteX1" fmla="*/ 0 w 664095"/>
                    <a:gd name="connsiteY1" fmla="*/ 728055 h 728055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  <a:gd name="connsiteX0" fmla="*/ 737093 w 737093"/>
                    <a:gd name="connsiteY0" fmla="*/ 0 h 711256"/>
                    <a:gd name="connsiteX1" fmla="*/ 0 w 737093"/>
                    <a:gd name="connsiteY1" fmla="*/ 711256 h 711256"/>
                    <a:gd name="connsiteX0" fmla="*/ 518099 w 518099"/>
                    <a:gd name="connsiteY0" fmla="*/ 0 h 670021"/>
                    <a:gd name="connsiteX1" fmla="*/ 0 w 518099"/>
                    <a:gd name="connsiteY1" fmla="*/ 670021 h 670021"/>
                    <a:gd name="connsiteX0" fmla="*/ 518099 w 518099"/>
                    <a:gd name="connsiteY0" fmla="*/ 0 h 670021"/>
                    <a:gd name="connsiteX1" fmla="*/ 0 w 518099"/>
                    <a:gd name="connsiteY1" fmla="*/ 670021 h 670021"/>
                    <a:gd name="connsiteX0" fmla="*/ 441389 w 441389"/>
                    <a:gd name="connsiteY0" fmla="*/ 0 h 651695"/>
                    <a:gd name="connsiteX1" fmla="*/ 0 w 441389"/>
                    <a:gd name="connsiteY1" fmla="*/ 651695 h 651695"/>
                    <a:gd name="connsiteX0" fmla="*/ 441389 w 441389"/>
                    <a:gd name="connsiteY0" fmla="*/ 0 h 651695"/>
                    <a:gd name="connsiteX1" fmla="*/ 0 w 441389"/>
                    <a:gd name="connsiteY1" fmla="*/ 651695 h 651695"/>
                    <a:gd name="connsiteX0" fmla="*/ 453762 w 453762"/>
                    <a:gd name="connsiteY0" fmla="*/ 0 h 688348"/>
                    <a:gd name="connsiteX1" fmla="*/ 0 w 453762"/>
                    <a:gd name="connsiteY1" fmla="*/ 688348 h 688348"/>
                    <a:gd name="connsiteX0" fmla="*/ 764241 w 764241"/>
                    <a:gd name="connsiteY0" fmla="*/ 0 h 1402210"/>
                    <a:gd name="connsiteX1" fmla="*/ 0 w 764241"/>
                    <a:gd name="connsiteY1" fmla="*/ 1402210 h 1402210"/>
                    <a:gd name="connsiteX0" fmla="*/ 764241 w 764241"/>
                    <a:gd name="connsiteY0" fmla="*/ 0 h 1402210"/>
                    <a:gd name="connsiteX1" fmla="*/ 0 w 764241"/>
                    <a:gd name="connsiteY1" fmla="*/ 1402210 h 1402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4241" h="1402210">
                      <a:moveTo>
                        <a:pt x="764241" y="0"/>
                      </a:moveTo>
                      <a:cubicBezTo>
                        <a:pt x="373711" y="549482"/>
                        <a:pt x="30333" y="1205037"/>
                        <a:pt x="0" y="1402210"/>
                      </a:cubicBezTo>
                    </a:path>
                  </a:pathLst>
                </a:custGeom>
                <a:noFill/>
                <a:ln w="19050" cap="rnd" cmpd="sng" algn="ctr">
                  <a:solidFill>
                    <a:srgbClr val="D9D9D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44D9A8C-BB2F-4B06-A18E-F22270DF819C}"/>
                  </a:ext>
                </a:extLst>
              </p:cNvPr>
              <p:cNvGrpSpPr/>
              <p:nvPr/>
            </p:nvGrpSpPr>
            <p:grpSpPr>
              <a:xfrm>
                <a:off x="8330855" y="4809247"/>
                <a:ext cx="1287676" cy="2028355"/>
                <a:chOff x="8330855" y="4809247"/>
                <a:chExt cx="1287676" cy="2028355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AEF185F9-F65B-45FC-8715-0333F5B38CEE}"/>
                    </a:ext>
                  </a:extLst>
                </p:cNvPr>
                <p:cNvSpPr txBox="1"/>
                <p:nvPr/>
              </p:nvSpPr>
              <p:spPr>
                <a:xfrm rot="2302867">
                  <a:off x="8805444" y="4809247"/>
                  <a:ext cx="681953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Якутск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F840F718-ED5F-4EE5-92C4-287968CDB7F9}"/>
                    </a:ext>
                  </a:extLst>
                </p:cNvPr>
                <p:cNvSpPr txBox="1"/>
                <p:nvPr/>
              </p:nvSpPr>
              <p:spPr>
                <a:xfrm rot="1750329">
                  <a:off x="8554102" y="5199149"/>
                  <a:ext cx="779928" cy="214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Хабаровск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7B5E8752-55C8-4D42-A00E-C8319F2DB084}"/>
                    </a:ext>
                  </a:extLst>
                </p:cNvPr>
                <p:cNvSpPr txBox="1"/>
                <p:nvPr/>
              </p:nvSpPr>
              <p:spPr>
                <a:xfrm rot="2052372">
                  <a:off x="8642075" y="5078143"/>
                  <a:ext cx="976456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Благовещенск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FA1992C8-D372-48AB-9313-7D6F5CD20149}"/>
                    </a:ext>
                  </a:extLst>
                </p:cNvPr>
                <p:cNvSpPr txBox="1"/>
                <p:nvPr/>
              </p:nvSpPr>
              <p:spPr>
                <a:xfrm rot="20787206">
                  <a:off x="8466412" y="5955164"/>
                  <a:ext cx="681953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Up">
                    <a:avLst>
                      <a:gd name="adj" fmla="val 11597655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Харбин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0967477B-65FF-4A69-A0CB-F3E0B4E89BCA}"/>
                    </a:ext>
                  </a:extLst>
                </p:cNvPr>
                <p:cNvSpPr txBox="1"/>
                <p:nvPr/>
              </p:nvSpPr>
              <p:spPr>
                <a:xfrm rot="20356572">
                  <a:off x="8405037" y="6111175"/>
                  <a:ext cx="992693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Up">
                    <a:avLst>
                      <a:gd name="adj" fmla="val 11597655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Владивосток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7BCF0109-9E96-4AD5-89D1-2838FC14F50E}"/>
                    </a:ext>
                  </a:extLst>
                </p:cNvPr>
                <p:cNvSpPr txBox="1"/>
                <p:nvPr/>
              </p:nvSpPr>
              <p:spPr>
                <a:xfrm rot="19648546">
                  <a:off x="8478935" y="6402592"/>
                  <a:ext cx="484944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Up">
                    <a:avLst>
                      <a:gd name="adj" fmla="val 11597655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Сеул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CEBD2F8A-E6C7-4D45-A48A-605136257332}"/>
                    </a:ext>
                  </a:extLst>
                </p:cNvPr>
                <p:cNvSpPr txBox="1"/>
                <p:nvPr/>
              </p:nvSpPr>
              <p:spPr>
                <a:xfrm rot="18476154">
                  <a:off x="8755722" y="6494668"/>
                  <a:ext cx="484944" cy="2009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Up">
                    <a:avLst>
                      <a:gd name="adj" fmla="val 11597655"/>
                    </a:avLst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Токио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AA506EDB-7560-4E82-A53A-C3607285000D}"/>
                    </a:ext>
                  </a:extLst>
                </p:cNvPr>
                <p:cNvSpPr txBox="1"/>
                <p:nvPr/>
              </p:nvSpPr>
              <p:spPr>
                <a:xfrm rot="1255322">
                  <a:off x="8330855" y="5391170"/>
                  <a:ext cx="779928" cy="214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D9D9D9"/>
                      </a:solidFill>
                    </a:rPr>
                    <a:t>Москва</a:t>
                  </a:r>
                  <a:endParaRPr lang="en-US" sz="900" dirty="0">
                    <a:solidFill>
                      <a:srgbClr val="D9D9D9"/>
                    </a:solidFill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870F948-A9C3-45B7-AA07-DC09FF6DA6AA}"/>
                  </a:ext>
                </a:extLst>
              </p:cNvPr>
              <p:cNvGrpSpPr/>
              <p:nvPr/>
            </p:nvGrpSpPr>
            <p:grpSpPr>
              <a:xfrm>
                <a:off x="8218043" y="4512829"/>
                <a:ext cx="481218" cy="2269564"/>
                <a:chOff x="8218043" y="4512829"/>
                <a:chExt cx="481218" cy="2269564"/>
              </a:xfrm>
            </p:grpSpPr>
            <p:pic>
              <p:nvPicPr>
                <p:cNvPr id="126" name="Graphic 125">
                  <a:extLst>
                    <a:ext uri="{FF2B5EF4-FFF2-40B4-BE49-F238E27FC236}">
                      <a16:creationId xmlns:a16="http://schemas.microsoft.com/office/drawing/2014/main" id="{3AF19194-6C04-415E-8928-C8960FCC3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9909705">
                  <a:off x="8562435" y="4512829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27" name="Graphic 126">
                  <a:extLst>
                    <a:ext uri="{FF2B5EF4-FFF2-40B4-BE49-F238E27FC236}">
                      <a16:creationId xmlns:a16="http://schemas.microsoft.com/office/drawing/2014/main" id="{A960D38C-9717-42EB-9FCE-F239FE822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9909705">
                  <a:off x="8423715" y="5092418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28" name="Graphic 127">
                  <a:extLst>
                    <a:ext uri="{FF2B5EF4-FFF2-40B4-BE49-F238E27FC236}">
                      <a16:creationId xmlns:a16="http://schemas.microsoft.com/office/drawing/2014/main" id="{027D3151-D6C6-42A0-B30A-C4714A0FD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9909705">
                  <a:off x="8482801" y="4802389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29" name="Graphic 128">
                  <a:extLst>
                    <a:ext uri="{FF2B5EF4-FFF2-40B4-BE49-F238E27FC236}">
                      <a16:creationId xmlns:a16="http://schemas.microsoft.com/office/drawing/2014/main" id="{AB619DB8-8B9F-4602-87BF-5742EE6B4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4983278">
                  <a:off x="8343854" y="6096424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30" name="Graphic 129">
                  <a:extLst>
                    <a:ext uri="{FF2B5EF4-FFF2-40B4-BE49-F238E27FC236}">
                      <a16:creationId xmlns:a16="http://schemas.microsoft.com/office/drawing/2014/main" id="{118A471E-DDF1-40EB-8CDF-B4FBDEF94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4983278">
                  <a:off x="8327069" y="6340863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31" name="Graphic 130">
                  <a:extLst>
                    <a:ext uri="{FF2B5EF4-FFF2-40B4-BE49-F238E27FC236}">
                      <a16:creationId xmlns:a16="http://schemas.microsoft.com/office/drawing/2014/main" id="{8767CE9B-2234-4C39-94BE-F38FC7241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4983278">
                  <a:off x="8226595" y="6637015"/>
                  <a:ext cx="136826" cy="153930"/>
                </a:xfrm>
                <a:prstGeom prst="rect">
                  <a:avLst/>
                </a:prstGeom>
              </p:spPr>
            </p:pic>
            <p:pic>
              <p:nvPicPr>
                <p:cNvPr id="132" name="Graphic 131">
                  <a:extLst>
                    <a:ext uri="{FF2B5EF4-FFF2-40B4-BE49-F238E27FC236}">
                      <a16:creationId xmlns:a16="http://schemas.microsoft.com/office/drawing/2014/main" id="{ED4B69B5-0549-4A1C-B82A-F2AF23A38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9909705">
                  <a:off x="8231114" y="5358507"/>
                  <a:ext cx="136826" cy="153930"/>
                </a:xfrm>
                <a:prstGeom prst="rect">
                  <a:avLst/>
                </a:prstGeom>
              </p:spPr>
            </p:pic>
          </p:grp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9236E38-BD2D-4D6F-9637-6F9F06F6C9CD}"/>
                </a:ext>
              </a:extLst>
            </p:cNvPr>
            <p:cNvSpPr/>
            <p:nvPr/>
          </p:nvSpPr>
          <p:spPr>
            <a:xfrm>
              <a:off x="9945624" y="5029200"/>
              <a:ext cx="295656" cy="1505712"/>
            </a:xfrm>
            <a:custGeom>
              <a:avLst/>
              <a:gdLst>
                <a:gd name="connsiteX0" fmla="*/ 0 w 295656"/>
                <a:gd name="connsiteY0" fmla="*/ 0 h 1505712"/>
                <a:gd name="connsiteX1" fmla="*/ 124968 w 295656"/>
                <a:gd name="connsiteY1" fmla="*/ 207264 h 1505712"/>
                <a:gd name="connsiteX2" fmla="*/ 112776 w 295656"/>
                <a:gd name="connsiteY2" fmla="*/ 323088 h 1505712"/>
                <a:gd name="connsiteX3" fmla="*/ 39624 w 295656"/>
                <a:gd name="connsiteY3" fmla="*/ 496824 h 1505712"/>
                <a:gd name="connsiteX4" fmla="*/ 128016 w 295656"/>
                <a:gd name="connsiteY4" fmla="*/ 585216 h 1505712"/>
                <a:gd name="connsiteX5" fmla="*/ 155448 w 295656"/>
                <a:gd name="connsiteY5" fmla="*/ 676656 h 1505712"/>
                <a:gd name="connsiteX6" fmla="*/ 185928 w 295656"/>
                <a:gd name="connsiteY6" fmla="*/ 777240 h 1505712"/>
                <a:gd name="connsiteX7" fmla="*/ 271272 w 295656"/>
                <a:gd name="connsiteY7" fmla="*/ 935736 h 1505712"/>
                <a:gd name="connsiteX8" fmla="*/ 271272 w 295656"/>
                <a:gd name="connsiteY8" fmla="*/ 1014984 h 1505712"/>
                <a:gd name="connsiteX9" fmla="*/ 210312 w 295656"/>
                <a:gd name="connsiteY9" fmla="*/ 1115568 h 1505712"/>
                <a:gd name="connsiteX10" fmla="*/ 222504 w 295656"/>
                <a:gd name="connsiteY10" fmla="*/ 1274064 h 1505712"/>
                <a:gd name="connsiteX11" fmla="*/ 207264 w 295656"/>
                <a:gd name="connsiteY11" fmla="*/ 1374648 h 1505712"/>
                <a:gd name="connsiteX12" fmla="*/ 295656 w 295656"/>
                <a:gd name="connsiteY12" fmla="*/ 1505712 h 15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656" h="1505712">
                  <a:moveTo>
                    <a:pt x="0" y="0"/>
                  </a:moveTo>
                  <a:cubicBezTo>
                    <a:pt x="53086" y="76708"/>
                    <a:pt x="106172" y="153416"/>
                    <a:pt x="124968" y="207264"/>
                  </a:cubicBezTo>
                  <a:cubicBezTo>
                    <a:pt x="143764" y="261112"/>
                    <a:pt x="127000" y="274828"/>
                    <a:pt x="112776" y="323088"/>
                  </a:cubicBezTo>
                  <a:cubicBezTo>
                    <a:pt x="98552" y="371348"/>
                    <a:pt x="37084" y="453136"/>
                    <a:pt x="39624" y="496824"/>
                  </a:cubicBezTo>
                  <a:cubicBezTo>
                    <a:pt x="42164" y="540512"/>
                    <a:pt x="108712" y="555244"/>
                    <a:pt x="128016" y="585216"/>
                  </a:cubicBezTo>
                  <a:cubicBezTo>
                    <a:pt x="147320" y="615188"/>
                    <a:pt x="145796" y="644652"/>
                    <a:pt x="155448" y="676656"/>
                  </a:cubicBezTo>
                  <a:cubicBezTo>
                    <a:pt x="165100" y="708660"/>
                    <a:pt x="166624" y="734060"/>
                    <a:pt x="185928" y="777240"/>
                  </a:cubicBezTo>
                  <a:cubicBezTo>
                    <a:pt x="205232" y="820420"/>
                    <a:pt x="257048" y="896112"/>
                    <a:pt x="271272" y="935736"/>
                  </a:cubicBezTo>
                  <a:cubicBezTo>
                    <a:pt x="285496" y="975360"/>
                    <a:pt x="281432" y="985012"/>
                    <a:pt x="271272" y="1014984"/>
                  </a:cubicBezTo>
                  <a:cubicBezTo>
                    <a:pt x="261112" y="1044956"/>
                    <a:pt x="218440" y="1072388"/>
                    <a:pt x="210312" y="1115568"/>
                  </a:cubicBezTo>
                  <a:cubicBezTo>
                    <a:pt x="202184" y="1158748"/>
                    <a:pt x="223012" y="1230884"/>
                    <a:pt x="222504" y="1274064"/>
                  </a:cubicBezTo>
                  <a:cubicBezTo>
                    <a:pt x="221996" y="1317244"/>
                    <a:pt x="195072" y="1336040"/>
                    <a:pt x="207264" y="1374648"/>
                  </a:cubicBezTo>
                  <a:cubicBezTo>
                    <a:pt x="219456" y="1413256"/>
                    <a:pt x="257556" y="1459484"/>
                    <a:pt x="295656" y="1505712"/>
                  </a:cubicBezTo>
                </a:path>
              </a:pathLst>
            </a:custGeom>
            <a:noFill/>
            <a:ln w="19050" cap="rnd" cmpd="sng" algn="ctr">
              <a:solidFill>
                <a:srgbClr val="2D308D"/>
              </a:solidFill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D0E6EA2-8307-4A88-9513-A8E05901187C}"/>
                </a:ext>
              </a:extLst>
            </p:cNvPr>
            <p:cNvSpPr txBox="1"/>
            <p:nvPr/>
          </p:nvSpPr>
          <p:spPr>
            <a:xfrm>
              <a:off x="9669951" y="5934974"/>
              <a:ext cx="397545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ru-RU" sz="900" dirty="0">
                  <a:solidFill>
                    <a:srgbClr val="787878"/>
                  </a:solidFill>
                </a:rPr>
                <a:t>Холмск</a:t>
              </a:r>
              <a:endParaRPr lang="en-US" sz="900" dirty="0">
                <a:solidFill>
                  <a:srgbClr val="787878"/>
                </a:solidFill>
              </a:endParaRPr>
            </a:p>
          </p:txBody>
        </p:sp>
        <p:sp>
          <p:nvSpPr>
            <p:cNvPr id="122" name="Полилиния 21">
              <a:extLst>
                <a:ext uri="{FF2B5EF4-FFF2-40B4-BE49-F238E27FC236}">
                  <a16:creationId xmlns:a16="http://schemas.microsoft.com/office/drawing/2014/main" id="{806D5185-C496-406A-8B34-49042031EE75}"/>
                </a:ext>
              </a:extLst>
            </p:cNvPr>
            <p:cNvSpPr>
              <a:spLocks noChangeAspect="1"/>
            </p:cNvSpPr>
            <p:nvPr/>
          </p:nvSpPr>
          <p:spPr bwMode="gray">
            <a:xfrm rot="8100000">
              <a:off x="10027813" y="5789234"/>
              <a:ext cx="181245" cy="181245"/>
            </a:xfrm>
            <a:custGeom>
              <a:avLst/>
              <a:gdLst>
                <a:gd name="connsiteX0" fmla="*/ 152405 w 647700"/>
                <a:gd name="connsiteY0" fmla="*/ 495293 h 647700"/>
                <a:gd name="connsiteX1" fmla="*/ 380995 w 647700"/>
                <a:gd name="connsiteY1" fmla="*/ 495293 h 647700"/>
                <a:gd name="connsiteX2" fmla="*/ 380995 w 647700"/>
                <a:gd name="connsiteY2" fmla="*/ 266704 h 647700"/>
                <a:gd name="connsiteX3" fmla="*/ 152405 w 647700"/>
                <a:gd name="connsiteY3" fmla="*/ 266704 h 647700"/>
                <a:gd name="connsiteX4" fmla="*/ 152405 w 647700"/>
                <a:gd name="connsiteY4" fmla="*/ 495293 h 647700"/>
                <a:gd name="connsiteX5" fmla="*/ 78115 w 647700"/>
                <a:gd name="connsiteY5" fmla="*/ 569585 h 647700"/>
                <a:gd name="connsiteX6" fmla="*/ 0 w 647700"/>
                <a:gd name="connsiteY6" fmla="*/ 381000 h 647700"/>
                <a:gd name="connsiteX7" fmla="*/ 266700 w 647700"/>
                <a:gd name="connsiteY7" fmla="*/ 114300 h 647700"/>
                <a:gd name="connsiteX8" fmla="*/ 647700 w 647700"/>
                <a:gd name="connsiteY8" fmla="*/ 0 h 647700"/>
                <a:gd name="connsiteX9" fmla="*/ 533400 w 647700"/>
                <a:gd name="connsiteY9" fmla="*/ 381000 h 647700"/>
                <a:gd name="connsiteX10" fmla="*/ 266700 w 647700"/>
                <a:gd name="connsiteY10" fmla="*/ 647700 h 647700"/>
                <a:gd name="connsiteX11" fmla="*/ 78115 w 647700"/>
                <a:gd name="connsiteY11" fmla="*/ 56958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700" h="647700">
                  <a:moveTo>
                    <a:pt x="152405" y="495293"/>
                  </a:moveTo>
                  <a:cubicBezTo>
                    <a:pt x="215529" y="558417"/>
                    <a:pt x="317871" y="558417"/>
                    <a:pt x="380995" y="495293"/>
                  </a:cubicBezTo>
                  <a:cubicBezTo>
                    <a:pt x="444118" y="432170"/>
                    <a:pt x="444118" y="329827"/>
                    <a:pt x="380995" y="266704"/>
                  </a:cubicBezTo>
                  <a:cubicBezTo>
                    <a:pt x="317871" y="203581"/>
                    <a:pt x="215529" y="203581"/>
                    <a:pt x="152405" y="266704"/>
                  </a:cubicBezTo>
                  <a:cubicBezTo>
                    <a:pt x="89282" y="329827"/>
                    <a:pt x="89282" y="432170"/>
                    <a:pt x="152405" y="495293"/>
                  </a:cubicBezTo>
                  <a:close/>
                  <a:moveTo>
                    <a:pt x="78115" y="569585"/>
                  </a:moveTo>
                  <a:cubicBezTo>
                    <a:pt x="29851" y="521322"/>
                    <a:pt x="0" y="454647"/>
                    <a:pt x="0" y="381000"/>
                  </a:cubicBezTo>
                  <a:cubicBezTo>
                    <a:pt x="0" y="233706"/>
                    <a:pt x="119406" y="114300"/>
                    <a:pt x="266700" y="114300"/>
                  </a:cubicBezTo>
                  <a:cubicBezTo>
                    <a:pt x="393700" y="114300"/>
                    <a:pt x="520700" y="76200"/>
                    <a:pt x="647700" y="0"/>
                  </a:cubicBezTo>
                  <a:cubicBezTo>
                    <a:pt x="571500" y="127000"/>
                    <a:pt x="533400" y="254000"/>
                    <a:pt x="533400" y="381000"/>
                  </a:cubicBezTo>
                  <a:cubicBezTo>
                    <a:pt x="533400" y="528294"/>
                    <a:pt x="413994" y="647700"/>
                    <a:pt x="266700" y="647700"/>
                  </a:cubicBezTo>
                  <a:cubicBezTo>
                    <a:pt x="193053" y="647700"/>
                    <a:pt x="126378" y="617849"/>
                    <a:pt x="78115" y="569585"/>
                  </a:cubicBezTo>
                  <a:close/>
                </a:path>
              </a:pathLst>
            </a:custGeom>
            <a:solidFill>
              <a:srgbClr val="CA2728"/>
            </a:solidFill>
            <a:ln w="9489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7155A-8685-427A-832F-F5486C09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3290394" cy="498598"/>
          </a:xfrm>
        </p:spPr>
        <p:txBody>
          <a:bodyPr/>
          <a:lstStyle/>
          <a:p>
            <a:r>
              <a:rPr lang="ru-RU" dirty="0"/>
              <a:t>Расположение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DA370-CC27-4425-A79F-05CED7F4E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2819C-AB86-4265-8C95-0B50D67BE0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02354666-78E5-4E9C-814E-C4C5887B4B7C}"/>
              </a:ext>
            </a:extLst>
          </p:cNvPr>
          <p:cNvCxnSpPr>
            <a:cxnSpLocks/>
          </p:cNvCxnSpPr>
          <p:nvPr/>
        </p:nvCxnSpPr>
        <p:spPr>
          <a:xfrm>
            <a:off x="7320136" y="5499970"/>
            <a:ext cx="2962620" cy="0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Полилиния 21">
            <a:extLst>
              <a:ext uri="{FF2B5EF4-FFF2-40B4-BE49-F238E27FC236}">
                <a16:creationId xmlns:a16="http://schemas.microsoft.com/office/drawing/2014/main" id="{C16DCB33-7431-4F9C-8FD3-CD26FE45B2F7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10261071" y="5195673"/>
            <a:ext cx="606255" cy="606255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7700" h="647700">
                <a:moveTo>
                  <a:pt x="152405" y="495293"/>
                </a:moveTo>
                <a:cubicBezTo>
                  <a:pt x="215529" y="558417"/>
                  <a:pt x="317871" y="558417"/>
                  <a:pt x="380995" y="495293"/>
                </a:cubicBezTo>
                <a:cubicBezTo>
                  <a:pt x="444118" y="432170"/>
                  <a:pt x="444118" y="329827"/>
                  <a:pt x="380995" y="266704"/>
                </a:cubicBezTo>
                <a:cubicBezTo>
                  <a:pt x="317871" y="203581"/>
                  <a:pt x="215529" y="203581"/>
                  <a:pt x="152405" y="266704"/>
                </a:cubicBezTo>
                <a:cubicBezTo>
                  <a:pt x="89282" y="329827"/>
                  <a:pt x="89282" y="432170"/>
                  <a:pt x="152405" y="495293"/>
                </a:cubicBezTo>
                <a:close/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rgbClr val="2D308D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18407854-43B9-457B-8982-06BD2FEA04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7403" y="985547"/>
            <a:ext cx="4826703" cy="4826703"/>
          </a:xfrm>
          <a:custGeom>
            <a:avLst/>
            <a:gdLst>
              <a:gd name="connsiteX0" fmla="*/ 3429000 w 6858000"/>
              <a:gd name="connsiteY0" fmla="*/ 0 h 6858000"/>
              <a:gd name="connsiteX1" fmla="*/ 6858000 w 6858000"/>
              <a:gd name="connsiteY1" fmla="*/ 3429000 h 6858000"/>
              <a:gd name="connsiteX2" fmla="*/ 3429000 w 6858000"/>
              <a:gd name="connsiteY2" fmla="*/ 6858000 h 6858000"/>
              <a:gd name="connsiteX3" fmla="*/ 0 w 6858000"/>
              <a:gd name="connsiteY3" fmla="*/ 3429000 h 6858000"/>
              <a:gd name="connsiteX4" fmla="*/ 3429000 w 6858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6858000">
                <a:moveTo>
                  <a:pt x="3429000" y="0"/>
                </a:moveTo>
                <a:cubicBezTo>
                  <a:pt x="5322784" y="0"/>
                  <a:pt x="6858000" y="1535216"/>
                  <a:pt x="6858000" y="3429000"/>
                </a:cubicBezTo>
                <a:cubicBezTo>
                  <a:pt x="6858000" y="5322784"/>
                  <a:pt x="5322784" y="6858000"/>
                  <a:pt x="3429000" y="6858000"/>
                </a:cubicBezTo>
                <a:cubicBezTo>
                  <a:pt x="1535216" y="6858000"/>
                  <a:pt x="0" y="5322784"/>
                  <a:pt x="0" y="3429000"/>
                </a:cubicBez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2" name="Arc 161">
            <a:extLst>
              <a:ext uri="{FF2B5EF4-FFF2-40B4-BE49-F238E27FC236}">
                <a16:creationId xmlns:a16="http://schemas.microsoft.com/office/drawing/2014/main" id="{8240DF4F-EE92-417A-8143-75EDF39BECC7}"/>
              </a:ext>
            </a:extLst>
          </p:cNvPr>
          <p:cNvSpPr>
            <a:spLocks noChangeAspect="1"/>
          </p:cNvSpPr>
          <p:nvPr/>
        </p:nvSpPr>
        <p:spPr>
          <a:xfrm>
            <a:off x="3070704" y="788849"/>
            <a:ext cx="5220102" cy="5220100"/>
          </a:xfrm>
          <a:prstGeom prst="arc">
            <a:avLst>
              <a:gd name="adj1" fmla="val 3395350"/>
              <a:gd name="adj2" fmla="val 13643804"/>
            </a:avLst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1E833F9-9603-484E-B4CB-E458CD6D234A}"/>
              </a:ext>
            </a:extLst>
          </p:cNvPr>
          <p:cNvCxnSpPr>
            <a:cxnSpLocks/>
          </p:cNvCxnSpPr>
          <p:nvPr/>
        </p:nvCxnSpPr>
        <p:spPr>
          <a:xfrm flipH="1" flipV="1">
            <a:off x="2768884" y="1474413"/>
            <a:ext cx="1067322" cy="1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3BE4C7F7-92C9-420A-B32A-930C6B8B36BB}"/>
              </a:ext>
            </a:extLst>
          </p:cNvPr>
          <p:cNvSpPr>
            <a:spLocks noChangeAspect="1"/>
          </p:cNvSpPr>
          <p:nvPr/>
        </p:nvSpPr>
        <p:spPr>
          <a:xfrm>
            <a:off x="3836207" y="1395230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3B50694-2ABD-4657-9AF9-2A941F2EDF3E}"/>
              </a:ext>
            </a:extLst>
          </p:cNvPr>
          <p:cNvCxnSpPr>
            <a:cxnSpLocks/>
          </p:cNvCxnSpPr>
          <p:nvPr/>
        </p:nvCxnSpPr>
        <p:spPr>
          <a:xfrm flipH="1" flipV="1">
            <a:off x="1451027" y="2439120"/>
            <a:ext cx="1727479" cy="8855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66DA7E9B-364C-446F-BEBF-20D8E3D8EF4E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774279" y="2530368"/>
            <a:ext cx="1233506" cy="8855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Oval 172">
            <a:extLst>
              <a:ext uri="{FF2B5EF4-FFF2-40B4-BE49-F238E27FC236}">
                <a16:creationId xmlns:a16="http://schemas.microsoft.com/office/drawing/2014/main" id="{86763005-9F37-41A4-B291-0B300D7E9199}"/>
              </a:ext>
            </a:extLst>
          </p:cNvPr>
          <p:cNvSpPr>
            <a:spLocks noChangeAspect="1"/>
          </p:cNvSpPr>
          <p:nvPr/>
        </p:nvSpPr>
        <p:spPr>
          <a:xfrm>
            <a:off x="3178506" y="2368791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BC2870BE-E8B5-428D-B9A1-D2D119856090}"/>
              </a:ext>
            </a:extLst>
          </p:cNvPr>
          <p:cNvSpPr>
            <a:spLocks noChangeAspect="1"/>
          </p:cNvSpPr>
          <p:nvPr/>
        </p:nvSpPr>
        <p:spPr>
          <a:xfrm>
            <a:off x="2316276" y="2368791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B6D6220-1A15-41F2-B471-F9BB21ACD46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17828" y="3784747"/>
            <a:ext cx="510696" cy="8855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2B5CB36-0DA1-4A07-80CD-9A47EEFE88A4}"/>
              </a:ext>
            </a:extLst>
          </p:cNvPr>
          <p:cNvCxnSpPr>
            <a:cxnSpLocks/>
          </p:cNvCxnSpPr>
          <p:nvPr/>
        </p:nvCxnSpPr>
        <p:spPr>
          <a:xfrm flipH="1">
            <a:off x="1077604" y="3524972"/>
            <a:ext cx="935576" cy="1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3BF4F131-B12F-4F12-860A-D86E67460C30}"/>
              </a:ext>
            </a:extLst>
          </p:cNvPr>
          <p:cNvSpPr>
            <a:spLocks noChangeAspect="1"/>
          </p:cNvSpPr>
          <p:nvPr/>
        </p:nvSpPr>
        <p:spPr>
          <a:xfrm>
            <a:off x="996700" y="3454643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531973C-4A31-498E-A492-EB5C8FF253F5}"/>
              </a:ext>
            </a:extLst>
          </p:cNvPr>
          <p:cNvCxnSpPr>
            <a:cxnSpLocks/>
          </p:cNvCxnSpPr>
          <p:nvPr/>
        </p:nvCxnSpPr>
        <p:spPr>
          <a:xfrm flipH="1">
            <a:off x="1451028" y="4417947"/>
            <a:ext cx="1733020" cy="1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Oval 181">
            <a:extLst>
              <a:ext uri="{FF2B5EF4-FFF2-40B4-BE49-F238E27FC236}">
                <a16:creationId xmlns:a16="http://schemas.microsoft.com/office/drawing/2014/main" id="{51ED3F90-3EEA-4D9C-8E98-F3E70BA2CEE3}"/>
              </a:ext>
            </a:extLst>
          </p:cNvPr>
          <p:cNvSpPr>
            <a:spLocks noChangeAspect="1"/>
          </p:cNvSpPr>
          <p:nvPr/>
        </p:nvSpPr>
        <p:spPr>
          <a:xfrm>
            <a:off x="3200836" y="4343191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9986C83-D824-4546-B705-58D41B3B1C6F}"/>
              </a:ext>
            </a:extLst>
          </p:cNvPr>
          <p:cNvCxnSpPr>
            <a:cxnSpLocks/>
          </p:cNvCxnSpPr>
          <p:nvPr/>
        </p:nvCxnSpPr>
        <p:spPr>
          <a:xfrm flipH="1">
            <a:off x="2271505" y="5228137"/>
            <a:ext cx="1547536" cy="1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Oval 185">
            <a:extLst>
              <a:ext uri="{FF2B5EF4-FFF2-40B4-BE49-F238E27FC236}">
                <a16:creationId xmlns:a16="http://schemas.microsoft.com/office/drawing/2014/main" id="{332FFED7-1450-4780-9596-4F15D5C86708}"/>
              </a:ext>
            </a:extLst>
          </p:cNvPr>
          <p:cNvSpPr>
            <a:spLocks noChangeAspect="1"/>
          </p:cNvSpPr>
          <p:nvPr/>
        </p:nvSpPr>
        <p:spPr>
          <a:xfrm>
            <a:off x="3748126" y="5153382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59E5060-3DD7-4CC4-98AC-962AD8CF1D6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258682" y="4801922"/>
            <a:ext cx="776801" cy="8855"/>
          </a:xfrm>
          <a:prstGeom prst="line">
            <a:avLst/>
          </a:prstGeom>
          <a:ln w="38100" cap="rnd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Oval 188">
            <a:extLst>
              <a:ext uri="{FF2B5EF4-FFF2-40B4-BE49-F238E27FC236}">
                <a16:creationId xmlns:a16="http://schemas.microsoft.com/office/drawing/2014/main" id="{BB65D2BD-9905-4581-A7A1-D27D026AD7E5}"/>
              </a:ext>
            </a:extLst>
          </p:cNvPr>
          <p:cNvSpPr>
            <a:spLocks noChangeAspect="1"/>
          </p:cNvSpPr>
          <p:nvPr/>
        </p:nvSpPr>
        <p:spPr>
          <a:xfrm>
            <a:off x="2572326" y="4343191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CEE040E0-18B3-4B72-9EF4-ADAA35FDF04C}"/>
              </a:ext>
            </a:extLst>
          </p:cNvPr>
          <p:cNvSpPr>
            <a:spLocks noChangeAspect="1"/>
          </p:cNvSpPr>
          <p:nvPr/>
        </p:nvSpPr>
        <p:spPr>
          <a:xfrm>
            <a:off x="2572326" y="5153382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916A6F1-E222-43F2-962F-4FB8A08EE18C}"/>
              </a:ext>
            </a:extLst>
          </p:cNvPr>
          <p:cNvGrpSpPr/>
          <p:nvPr/>
        </p:nvGrpSpPr>
        <p:grpSpPr>
          <a:xfrm>
            <a:off x="695325" y="2065696"/>
            <a:ext cx="755703" cy="755703"/>
            <a:chOff x="695325" y="2205334"/>
            <a:chExt cx="755703" cy="755703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D52AE656-F1E2-4804-AF4E-DE6D58EA0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2205334"/>
              <a:ext cx="755703" cy="75570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1" name="Graphic 190">
              <a:extLst>
                <a:ext uri="{FF2B5EF4-FFF2-40B4-BE49-F238E27FC236}">
                  <a16:creationId xmlns:a16="http://schemas.microsoft.com/office/drawing/2014/main" id="{B6DB00D8-6723-4099-8AC3-84AE389D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10798" y="2368511"/>
              <a:ext cx="524756" cy="4293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2D985-91AD-47DD-B2EF-506924CB6F3F}"/>
              </a:ext>
            </a:extLst>
          </p:cNvPr>
          <p:cNvGrpSpPr/>
          <p:nvPr/>
        </p:nvGrpSpPr>
        <p:grpSpPr>
          <a:xfrm>
            <a:off x="2013181" y="3151548"/>
            <a:ext cx="755703" cy="755703"/>
            <a:chOff x="2013181" y="3151548"/>
            <a:chExt cx="755703" cy="755703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C4D1236-0278-400E-8DDE-849CB9E9B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3181" y="3151548"/>
              <a:ext cx="755703" cy="75570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FE4303B5-E84B-4569-B54E-52C01D716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63524" y="3368112"/>
              <a:ext cx="472947" cy="32257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B1A8DC-15A0-4D64-8B43-1D02FB764EF5}"/>
              </a:ext>
            </a:extLst>
          </p:cNvPr>
          <p:cNvGrpSpPr/>
          <p:nvPr/>
        </p:nvGrpSpPr>
        <p:grpSpPr>
          <a:xfrm>
            <a:off x="695325" y="4044523"/>
            <a:ext cx="755703" cy="755703"/>
            <a:chOff x="695325" y="4044523"/>
            <a:chExt cx="755703" cy="755703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C63DE6B-A0EF-4E75-996E-C9D270C29D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4044523"/>
              <a:ext cx="755703" cy="75570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4" name="Graphic 193">
              <a:extLst>
                <a:ext uri="{FF2B5EF4-FFF2-40B4-BE49-F238E27FC236}">
                  <a16:creationId xmlns:a16="http://schemas.microsoft.com/office/drawing/2014/main" id="{45D4B95C-9168-424E-9A90-DCD527AF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0250" y="4305586"/>
              <a:ext cx="572062" cy="26659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73CDB-E77A-47A1-9308-3B1DC95F4974}"/>
              </a:ext>
            </a:extLst>
          </p:cNvPr>
          <p:cNvGrpSpPr/>
          <p:nvPr/>
        </p:nvGrpSpPr>
        <p:grpSpPr>
          <a:xfrm>
            <a:off x="1515802" y="4854713"/>
            <a:ext cx="755703" cy="755703"/>
            <a:chOff x="1515802" y="4854713"/>
            <a:chExt cx="755703" cy="755703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8FD6A92-66E1-4E76-BB28-566FF05D0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5802" y="4854713"/>
              <a:ext cx="755703" cy="75570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5" name="Graphic 194">
              <a:extLst>
                <a:ext uri="{FF2B5EF4-FFF2-40B4-BE49-F238E27FC236}">
                  <a16:creationId xmlns:a16="http://schemas.microsoft.com/office/drawing/2014/main" id="{3FA0DC0B-DB83-4AC9-822D-341138D2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70078" y="5071277"/>
              <a:ext cx="447152" cy="32257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E8C0E0-F6E2-4EB2-8754-DA1EE409FF7A}"/>
              </a:ext>
            </a:extLst>
          </p:cNvPr>
          <p:cNvGrpSpPr/>
          <p:nvPr/>
        </p:nvGrpSpPr>
        <p:grpSpPr>
          <a:xfrm>
            <a:off x="2013181" y="1092134"/>
            <a:ext cx="755703" cy="755703"/>
            <a:chOff x="2013181" y="1092134"/>
            <a:chExt cx="755703" cy="755703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FD68E756-2126-42AA-BC3B-FBDAB6F6B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3181" y="1092134"/>
              <a:ext cx="755703" cy="755703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73D71269-6C06-4F10-BA21-55CB4D5B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091499" y="1308698"/>
              <a:ext cx="599068" cy="322575"/>
            </a:xfrm>
            <a:prstGeom prst="rect">
              <a:avLst/>
            </a:prstGeom>
          </p:spPr>
        </p:pic>
      </p:grpSp>
      <p:sp>
        <p:nvSpPr>
          <p:cNvPr id="211" name="Oval 210">
            <a:extLst>
              <a:ext uri="{FF2B5EF4-FFF2-40B4-BE49-F238E27FC236}">
                <a16:creationId xmlns:a16="http://schemas.microsoft.com/office/drawing/2014/main" id="{81BEA0F7-D63F-4343-B3A9-C1391F6E223B}"/>
              </a:ext>
            </a:extLst>
          </p:cNvPr>
          <p:cNvSpPr>
            <a:spLocks noChangeAspect="1"/>
          </p:cNvSpPr>
          <p:nvPr/>
        </p:nvSpPr>
        <p:spPr>
          <a:xfrm>
            <a:off x="7135718" y="5425214"/>
            <a:ext cx="149512" cy="149512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15AF976-2E60-4DB8-B475-2D873238AC73}"/>
              </a:ext>
            </a:extLst>
          </p:cNvPr>
          <p:cNvSpPr txBox="1"/>
          <p:nvPr/>
        </p:nvSpPr>
        <p:spPr>
          <a:xfrm>
            <a:off x="4787959" y="6104329"/>
            <a:ext cx="18658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Южно-Сахалинск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62" grpId="0" animBg="1"/>
      <p:bldP spid="169" grpId="0" animBg="1"/>
      <p:bldP spid="173" grpId="0" animBg="1"/>
      <p:bldP spid="175" grpId="0" animBg="1"/>
      <p:bldP spid="178" grpId="0" animBg="1"/>
      <p:bldP spid="182" grpId="0" animBg="1"/>
      <p:bldP spid="186" grpId="0" animBg="1"/>
      <p:bldP spid="189" grpId="0" animBg="1"/>
      <p:bldP spid="190" grpId="0" animBg="1"/>
      <p:bldP spid="211" grpId="0" animBg="1"/>
      <p:bldP spid="1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7014C6C-64AC-49B7-8759-550FC8D3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77" y="811146"/>
            <a:ext cx="7707171" cy="6010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A3963A-82A6-481D-BD8E-BDA830635224}"/>
              </a:ext>
            </a:extLst>
          </p:cNvPr>
          <p:cNvSpPr/>
          <p:nvPr/>
        </p:nvSpPr>
        <p:spPr>
          <a:xfrm rot="20112206">
            <a:off x="914265" y="2894153"/>
            <a:ext cx="1357962" cy="4866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</a:rPr>
              <a:t>1этап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29CC1C-5D76-441C-884C-FCAD5BB42642}"/>
              </a:ext>
            </a:extLst>
          </p:cNvPr>
          <p:cNvSpPr/>
          <p:nvPr/>
        </p:nvSpPr>
        <p:spPr>
          <a:xfrm rot="20105214">
            <a:off x="3469888" y="1826124"/>
            <a:ext cx="603527" cy="643279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EE0549-6C1B-4118-8C58-4132456EB650}"/>
              </a:ext>
            </a:extLst>
          </p:cNvPr>
          <p:cNvSpPr/>
          <p:nvPr/>
        </p:nvSpPr>
        <p:spPr>
          <a:xfrm rot="21429550">
            <a:off x="4260103" y="4440482"/>
            <a:ext cx="583120" cy="1173506"/>
          </a:xfrm>
          <a:prstGeom prst="rect">
            <a:avLst/>
          </a:prstGeom>
          <a:solidFill>
            <a:srgbClr val="FFFF00">
              <a:alpha val="4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F51001-661E-4668-96DF-5D2739839892}"/>
              </a:ext>
            </a:extLst>
          </p:cNvPr>
          <p:cNvSpPr/>
          <p:nvPr/>
        </p:nvSpPr>
        <p:spPr>
          <a:xfrm rot="21381718">
            <a:off x="1853662" y="4989329"/>
            <a:ext cx="791931" cy="1477864"/>
          </a:xfrm>
          <a:custGeom>
            <a:avLst/>
            <a:gdLst>
              <a:gd name="connsiteX0" fmla="*/ 161365 w 797859"/>
              <a:gd name="connsiteY0" fmla="*/ 0 h 1326776"/>
              <a:gd name="connsiteX1" fmla="*/ 0 w 797859"/>
              <a:gd name="connsiteY1" fmla="*/ 403411 h 1326776"/>
              <a:gd name="connsiteX2" fmla="*/ 277906 w 797859"/>
              <a:gd name="connsiteY2" fmla="*/ 564776 h 1326776"/>
              <a:gd name="connsiteX3" fmla="*/ 358588 w 797859"/>
              <a:gd name="connsiteY3" fmla="*/ 1326776 h 1326776"/>
              <a:gd name="connsiteX4" fmla="*/ 797859 w 797859"/>
              <a:gd name="connsiteY4" fmla="*/ 1308847 h 1326776"/>
              <a:gd name="connsiteX5" fmla="*/ 717176 w 797859"/>
              <a:gd name="connsiteY5" fmla="*/ 295835 h 1326776"/>
              <a:gd name="connsiteX6" fmla="*/ 161365 w 797859"/>
              <a:gd name="connsiteY6" fmla="*/ 0 h 1326776"/>
              <a:gd name="connsiteX0" fmla="*/ 149393 w 785887"/>
              <a:gd name="connsiteY0" fmla="*/ 0 h 1326776"/>
              <a:gd name="connsiteX1" fmla="*/ 0 w 785887"/>
              <a:gd name="connsiteY1" fmla="*/ 379670 h 1326776"/>
              <a:gd name="connsiteX2" fmla="*/ 265934 w 785887"/>
              <a:gd name="connsiteY2" fmla="*/ 564776 h 1326776"/>
              <a:gd name="connsiteX3" fmla="*/ 346616 w 785887"/>
              <a:gd name="connsiteY3" fmla="*/ 1326776 h 1326776"/>
              <a:gd name="connsiteX4" fmla="*/ 785887 w 785887"/>
              <a:gd name="connsiteY4" fmla="*/ 1308847 h 1326776"/>
              <a:gd name="connsiteX5" fmla="*/ 705204 w 785887"/>
              <a:gd name="connsiteY5" fmla="*/ 295835 h 1326776"/>
              <a:gd name="connsiteX6" fmla="*/ 149393 w 785887"/>
              <a:gd name="connsiteY6" fmla="*/ 0 h 1326776"/>
              <a:gd name="connsiteX0" fmla="*/ 149393 w 785887"/>
              <a:gd name="connsiteY0" fmla="*/ 0 h 1326776"/>
              <a:gd name="connsiteX1" fmla="*/ 0 w 785887"/>
              <a:gd name="connsiteY1" fmla="*/ 379670 h 1326776"/>
              <a:gd name="connsiteX2" fmla="*/ 303068 w 785887"/>
              <a:gd name="connsiteY2" fmla="*/ 546717 h 1326776"/>
              <a:gd name="connsiteX3" fmla="*/ 346616 w 785887"/>
              <a:gd name="connsiteY3" fmla="*/ 1326776 h 1326776"/>
              <a:gd name="connsiteX4" fmla="*/ 785887 w 785887"/>
              <a:gd name="connsiteY4" fmla="*/ 1308847 h 1326776"/>
              <a:gd name="connsiteX5" fmla="*/ 705204 w 785887"/>
              <a:gd name="connsiteY5" fmla="*/ 295835 h 1326776"/>
              <a:gd name="connsiteX6" fmla="*/ 149393 w 785887"/>
              <a:gd name="connsiteY6" fmla="*/ 0 h 1326776"/>
              <a:gd name="connsiteX0" fmla="*/ 149393 w 724201"/>
              <a:gd name="connsiteY0" fmla="*/ 0 h 1347807"/>
              <a:gd name="connsiteX1" fmla="*/ 0 w 724201"/>
              <a:gd name="connsiteY1" fmla="*/ 379670 h 1347807"/>
              <a:gd name="connsiteX2" fmla="*/ 303068 w 724201"/>
              <a:gd name="connsiteY2" fmla="*/ 546717 h 1347807"/>
              <a:gd name="connsiteX3" fmla="*/ 346616 w 724201"/>
              <a:gd name="connsiteY3" fmla="*/ 1326776 h 1347807"/>
              <a:gd name="connsiteX4" fmla="*/ 724201 w 724201"/>
              <a:gd name="connsiteY4" fmla="*/ 1347807 h 1347807"/>
              <a:gd name="connsiteX5" fmla="*/ 705204 w 724201"/>
              <a:gd name="connsiteY5" fmla="*/ 295835 h 1347807"/>
              <a:gd name="connsiteX6" fmla="*/ 149393 w 724201"/>
              <a:gd name="connsiteY6" fmla="*/ 0 h 1347807"/>
              <a:gd name="connsiteX0" fmla="*/ 149393 w 724201"/>
              <a:gd name="connsiteY0" fmla="*/ 0 h 1353358"/>
              <a:gd name="connsiteX1" fmla="*/ 0 w 724201"/>
              <a:gd name="connsiteY1" fmla="*/ 379670 h 1353358"/>
              <a:gd name="connsiteX2" fmla="*/ 303068 w 724201"/>
              <a:gd name="connsiteY2" fmla="*/ 546717 h 1353358"/>
              <a:gd name="connsiteX3" fmla="*/ 347225 w 724201"/>
              <a:gd name="connsiteY3" fmla="*/ 1353358 h 1353358"/>
              <a:gd name="connsiteX4" fmla="*/ 724201 w 724201"/>
              <a:gd name="connsiteY4" fmla="*/ 1347807 h 1353358"/>
              <a:gd name="connsiteX5" fmla="*/ 705204 w 724201"/>
              <a:gd name="connsiteY5" fmla="*/ 295835 h 1353358"/>
              <a:gd name="connsiteX6" fmla="*/ 149393 w 724201"/>
              <a:gd name="connsiteY6" fmla="*/ 0 h 1353358"/>
              <a:gd name="connsiteX0" fmla="*/ 149393 w 742464"/>
              <a:gd name="connsiteY0" fmla="*/ 0 h 1353358"/>
              <a:gd name="connsiteX1" fmla="*/ 0 w 742464"/>
              <a:gd name="connsiteY1" fmla="*/ 379670 h 1353358"/>
              <a:gd name="connsiteX2" fmla="*/ 303068 w 742464"/>
              <a:gd name="connsiteY2" fmla="*/ 546717 h 1353358"/>
              <a:gd name="connsiteX3" fmla="*/ 347225 w 742464"/>
              <a:gd name="connsiteY3" fmla="*/ 1353358 h 1353358"/>
              <a:gd name="connsiteX4" fmla="*/ 742464 w 742464"/>
              <a:gd name="connsiteY4" fmla="*/ 1325487 h 1353358"/>
              <a:gd name="connsiteX5" fmla="*/ 705204 w 742464"/>
              <a:gd name="connsiteY5" fmla="*/ 295835 h 1353358"/>
              <a:gd name="connsiteX6" fmla="*/ 149393 w 742464"/>
              <a:gd name="connsiteY6" fmla="*/ 0 h 1353358"/>
              <a:gd name="connsiteX0" fmla="*/ 149393 w 742464"/>
              <a:gd name="connsiteY0" fmla="*/ 0 h 1353358"/>
              <a:gd name="connsiteX1" fmla="*/ 0 w 742464"/>
              <a:gd name="connsiteY1" fmla="*/ 379670 h 1353358"/>
              <a:gd name="connsiteX2" fmla="*/ 303068 w 742464"/>
              <a:gd name="connsiteY2" fmla="*/ 546717 h 1353358"/>
              <a:gd name="connsiteX3" fmla="*/ 347225 w 742464"/>
              <a:gd name="connsiteY3" fmla="*/ 1353358 h 1353358"/>
              <a:gd name="connsiteX4" fmla="*/ 742464 w 742464"/>
              <a:gd name="connsiteY4" fmla="*/ 1325487 h 1353358"/>
              <a:gd name="connsiteX5" fmla="*/ 682071 w 742464"/>
              <a:gd name="connsiteY5" fmla="*/ 310445 h 1353358"/>
              <a:gd name="connsiteX6" fmla="*/ 149393 w 742464"/>
              <a:gd name="connsiteY6" fmla="*/ 0 h 135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464" h="1353358">
                <a:moveTo>
                  <a:pt x="149393" y="0"/>
                </a:moveTo>
                <a:lnTo>
                  <a:pt x="0" y="379670"/>
                </a:lnTo>
                <a:lnTo>
                  <a:pt x="303068" y="546717"/>
                </a:lnTo>
                <a:lnTo>
                  <a:pt x="347225" y="1353358"/>
                </a:lnTo>
                <a:lnTo>
                  <a:pt x="742464" y="1325487"/>
                </a:lnTo>
                <a:lnTo>
                  <a:pt x="682071" y="310445"/>
                </a:lnTo>
                <a:lnTo>
                  <a:pt x="149393" y="0"/>
                </a:lnTo>
                <a:close/>
              </a:path>
            </a:pathLst>
          </a:custGeom>
          <a:solidFill>
            <a:srgbClr val="FFFF00">
              <a:alpha val="4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4CD917-EB6E-49C8-99F0-EE9A026D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проекта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7E374-8138-4E6F-8F68-429BCF5183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F5E4D35-E580-4EDB-BB5A-D960412D5B9A}"/>
              </a:ext>
            </a:extLst>
          </p:cNvPr>
          <p:cNvSpPr>
            <a:spLocks noChangeAspect="1"/>
          </p:cNvSpPr>
          <p:nvPr/>
        </p:nvSpPr>
        <p:spPr>
          <a:xfrm>
            <a:off x="6314187" y="0"/>
            <a:ext cx="5921732" cy="6858000"/>
          </a:xfrm>
          <a:custGeom>
            <a:avLst/>
            <a:gdLst>
              <a:gd name="connsiteX0" fmla="*/ 883425 w 5921732"/>
              <a:gd name="connsiteY0" fmla="*/ 0 h 6858000"/>
              <a:gd name="connsiteX1" fmla="*/ 5921732 w 5921732"/>
              <a:gd name="connsiteY1" fmla="*/ 0 h 6858000"/>
              <a:gd name="connsiteX2" fmla="*/ 5921732 w 5921732"/>
              <a:gd name="connsiteY2" fmla="*/ 6858000 h 6858000"/>
              <a:gd name="connsiteX3" fmla="*/ 1807261 w 5921732"/>
              <a:gd name="connsiteY3" fmla="*/ 6858000 h 6858000"/>
              <a:gd name="connsiteX4" fmla="*/ 1712289 w 5921732"/>
              <a:gd name="connsiteY4" fmla="*/ 6775733 h 6858000"/>
              <a:gd name="connsiteX5" fmla="*/ 0 w 5921732"/>
              <a:gd name="connsiteY5" fmla="*/ 2907051 h 6858000"/>
              <a:gd name="connsiteX6" fmla="*/ 630799 w 5921732"/>
              <a:gd name="connsiteY6" fmla="*/ 4158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1732" h="6858000">
                <a:moveTo>
                  <a:pt x="883425" y="0"/>
                </a:moveTo>
                <a:lnTo>
                  <a:pt x="5921732" y="0"/>
                </a:lnTo>
                <a:lnTo>
                  <a:pt x="5921732" y="6858000"/>
                </a:lnTo>
                <a:lnTo>
                  <a:pt x="1807261" y="6858000"/>
                </a:lnTo>
                <a:lnTo>
                  <a:pt x="1712289" y="6775733"/>
                </a:lnTo>
                <a:cubicBezTo>
                  <a:pt x="660394" y="5819677"/>
                  <a:pt x="0" y="4440486"/>
                  <a:pt x="0" y="2907051"/>
                </a:cubicBezTo>
                <a:cubicBezTo>
                  <a:pt x="0" y="2005031"/>
                  <a:pt x="228510" y="1156382"/>
                  <a:pt x="630799" y="415835"/>
                </a:cubicBezTo>
                <a:close/>
              </a:path>
            </a:pathLst>
          </a:custGeom>
          <a:gradFill>
            <a:gsLst>
              <a:gs pos="35000">
                <a:schemeClr val="accent5">
                  <a:lumMod val="75000"/>
                </a:schemeClr>
              </a:gs>
              <a:gs pos="89000">
                <a:srgbClr val="36D1DC"/>
              </a:gs>
            </a:gsLst>
            <a:lin ang="3600000" scaled="0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bg1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wrap="square" lIns="17145" rIns="17145" anchor="ctr">
            <a:noAutofit/>
          </a:bodyPr>
          <a:lstStyle/>
          <a:p>
            <a:pPr algn="ctr" defTabSz="685800"/>
            <a:endParaRPr lang="en-US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D8460-32AA-4EB0-ACB3-4D434AA57269}"/>
              </a:ext>
            </a:extLst>
          </p:cNvPr>
          <p:cNvSpPr txBox="1"/>
          <p:nvPr/>
        </p:nvSpPr>
        <p:spPr>
          <a:xfrm>
            <a:off x="7981345" y="3954538"/>
            <a:ext cx="3587263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Производственные </a:t>
            </a:r>
            <a:br>
              <a:rPr lang="ru-RU" sz="2000" dirty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корпуса по 2 000 м</a:t>
            </a:r>
            <a:r>
              <a:rPr lang="ru-RU" sz="2000" baseline="3000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9" name="Овал 27">
            <a:extLst>
              <a:ext uri="{FF2B5EF4-FFF2-40B4-BE49-F238E27FC236}">
                <a16:creationId xmlns:a16="http://schemas.microsoft.com/office/drawing/2014/main" id="{5FB3C32C-AC4F-40FB-82EA-5E0650093ED2}"/>
              </a:ext>
            </a:extLst>
          </p:cNvPr>
          <p:cNvSpPr/>
          <p:nvPr/>
        </p:nvSpPr>
        <p:spPr>
          <a:xfrm>
            <a:off x="7092633" y="195593"/>
            <a:ext cx="3636680" cy="6155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Производственный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корпус 5000 м</a:t>
            </a:r>
            <a:r>
              <a:rPr lang="ru-RU" sz="20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152330-558A-4E5E-89EE-BE19979B1A98}"/>
              </a:ext>
            </a:extLst>
          </p:cNvPr>
          <p:cNvSpPr txBox="1"/>
          <p:nvPr/>
        </p:nvSpPr>
        <p:spPr>
          <a:xfrm>
            <a:off x="8910973" y="5454324"/>
            <a:ext cx="265763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Торгово-выставочный комплекс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686AB-AD51-40F7-9017-5D78AC5A74B9}"/>
              </a:ext>
            </a:extLst>
          </p:cNvPr>
          <p:cNvSpPr txBox="1"/>
          <p:nvPr/>
        </p:nvSpPr>
        <p:spPr>
          <a:xfrm>
            <a:off x="7492690" y="2434195"/>
            <a:ext cx="3935502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Оптово-распредели-</a:t>
            </a:r>
            <a:br>
              <a:rPr lang="ru-RU" sz="2000" dirty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тельный центр 12 000 м</a:t>
            </a:r>
            <a:r>
              <a:rPr lang="ru-RU" sz="2000" baseline="30000" dirty="0">
                <a:solidFill>
                  <a:schemeClr val="bg1"/>
                </a:solidFill>
              </a:rPr>
              <a:t>2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Полилиния 21">
            <a:extLst>
              <a:ext uri="{FF2B5EF4-FFF2-40B4-BE49-F238E27FC236}">
                <a16:creationId xmlns:a16="http://schemas.microsoft.com/office/drawing/2014/main" id="{F353E58D-9D0D-4D69-ACB0-16409BE628A4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3422558" y="1113136"/>
            <a:ext cx="736041" cy="73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Полилиния 21">
            <a:extLst>
              <a:ext uri="{FF2B5EF4-FFF2-40B4-BE49-F238E27FC236}">
                <a16:creationId xmlns:a16="http://schemas.microsoft.com/office/drawing/2014/main" id="{55C72A0A-EED8-4AB0-BF18-FEB179D7A590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1528078" y="1664270"/>
            <a:ext cx="751752" cy="815312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6" name="Полилиния 21">
            <a:extLst>
              <a:ext uri="{FF2B5EF4-FFF2-40B4-BE49-F238E27FC236}">
                <a16:creationId xmlns:a16="http://schemas.microsoft.com/office/drawing/2014/main" id="{2576AB4B-8EB1-404D-9C78-77D96813FA4F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4183642" y="3620475"/>
            <a:ext cx="736041" cy="73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Полилиния 21">
            <a:extLst>
              <a:ext uri="{FF2B5EF4-FFF2-40B4-BE49-F238E27FC236}">
                <a16:creationId xmlns:a16="http://schemas.microsoft.com/office/drawing/2014/main" id="{E61D02EA-4244-4DD5-88E7-8065FF226F68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1745153" y="4385689"/>
            <a:ext cx="736041" cy="73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A1ACA8-4565-41CE-B96B-21EB6AD55217}"/>
              </a:ext>
            </a:extLst>
          </p:cNvPr>
          <p:cNvCxnSpPr>
            <a:cxnSpLocks/>
          </p:cNvCxnSpPr>
          <p:nvPr/>
        </p:nvCxnSpPr>
        <p:spPr>
          <a:xfrm flipH="1" flipV="1">
            <a:off x="2010725" y="2523698"/>
            <a:ext cx="4058666" cy="288960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1AE59C-96E9-45BD-A3E2-25AA21BA3DC1}"/>
              </a:ext>
            </a:extLst>
          </p:cNvPr>
          <p:cNvCxnSpPr>
            <a:cxnSpLocks/>
          </p:cNvCxnSpPr>
          <p:nvPr/>
        </p:nvCxnSpPr>
        <p:spPr>
          <a:xfrm flipH="1">
            <a:off x="3864427" y="1155047"/>
            <a:ext cx="1827333" cy="631222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EA5864D-8EE4-47B0-920D-3184E68D23EE}"/>
              </a:ext>
            </a:extLst>
          </p:cNvPr>
          <p:cNvCxnSpPr>
            <a:cxnSpLocks/>
          </p:cNvCxnSpPr>
          <p:nvPr/>
        </p:nvCxnSpPr>
        <p:spPr>
          <a:xfrm flipH="1">
            <a:off x="4803067" y="4100730"/>
            <a:ext cx="1511120" cy="0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8F770A4-EFD8-4BA0-98B7-71E1901F8BAE}"/>
              </a:ext>
            </a:extLst>
          </p:cNvPr>
          <p:cNvCxnSpPr>
            <a:cxnSpLocks/>
          </p:cNvCxnSpPr>
          <p:nvPr/>
        </p:nvCxnSpPr>
        <p:spPr>
          <a:xfrm flipH="1" flipV="1">
            <a:off x="2119788" y="5253735"/>
            <a:ext cx="5139815" cy="850037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11D7B00-DB97-43F4-8C1B-6CE9220FEB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1907" y="5016481"/>
            <a:ext cx="1491239" cy="149123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87E37E-0E88-4D1A-AAED-8B5F75CBD7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2279" y="3663398"/>
            <a:ext cx="1491239" cy="149123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7B307D-0789-4BB2-A746-569AA48951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003" y="71027"/>
            <a:ext cx="1371344" cy="131001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23BF32-A9C7-415D-B378-421CBCB09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40" y="2022469"/>
            <a:ext cx="1491239" cy="149123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" name="Graphic 27" descr="Lunch Box with solid fill">
            <a:extLst>
              <a:ext uri="{FF2B5EF4-FFF2-40B4-BE49-F238E27FC236}">
                <a16:creationId xmlns:a16="http://schemas.microsoft.com/office/drawing/2014/main" id="{298EA575-4E0A-4839-9746-36146366A3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8401" y="4473279"/>
            <a:ext cx="352541" cy="352541"/>
          </a:xfrm>
          <a:prstGeom prst="rect">
            <a:avLst/>
          </a:prstGeom>
        </p:spPr>
      </p:pic>
      <p:pic>
        <p:nvPicPr>
          <p:cNvPr id="29" name="Graphic 28" descr="Box with solid fill">
            <a:extLst>
              <a:ext uri="{FF2B5EF4-FFF2-40B4-BE49-F238E27FC236}">
                <a16:creationId xmlns:a16="http://schemas.microsoft.com/office/drawing/2014/main" id="{453A8D21-CC3A-4F1C-BAFD-2DF7A26EE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3781" y="1788329"/>
            <a:ext cx="426575" cy="426575"/>
          </a:xfrm>
          <a:prstGeom prst="rect">
            <a:avLst/>
          </a:prstGeom>
        </p:spPr>
      </p:pic>
      <p:sp>
        <p:nvSpPr>
          <p:cNvPr id="34" name="Rectangle 13">
            <a:extLst>
              <a:ext uri="{FF2B5EF4-FFF2-40B4-BE49-F238E27FC236}">
                <a16:creationId xmlns:a16="http://schemas.microsoft.com/office/drawing/2014/main" id="{6C46345A-7343-4D8C-8DA7-1EC3223974A8}"/>
              </a:ext>
            </a:extLst>
          </p:cNvPr>
          <p:cNvSpPr/>
          <p:nvPr/>
        </p:nvSpPr>
        <p:spPr>
          <a:xfrm rot="21429550">
            <a:off x="5163104" y="4868606"/>
            <a:ext cx="506560" cy="904166"/>
          </a:xfrm>
          <a:prstGeom prst="rect">
            <a:avLst/>
          </a:prstGeom>
          <a:solidFill>
            <a:srgbClr val="FFFF00">
              <a:alpha val="4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FF7C7-E646-472A-975A-0020CC571A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2234" y="954722"/>
            <a:ext cx="511024" cy="692726"/>
          </a:xfrm>
          <a:prstGeom prst="rect">
            <a:avLst/>
          </a:prstGeom>
          <a:noFill/>
        </p:spPr>
      </p:pic>
      <p:cxnSp>
        <p:nvCxnSpPr>
          <p:cNvPr id="36" name="Straight Connector 30">
            <a:extLst>
              <a:ext uri="{FF2B5EF4-FFF2-40B4-BE49-F238E27FC236}">
                <a16:creationId xmlns:a16="http://schemas.microsoft.com/office/drawing/2014/main" id="{5B030D75-27F9-4583-85A2-B3FA652D6DB6}"/>
              </a:ext>
            </a:extLst>
          </p:cNvPr>
          <p:cNvCxnSpPr>
            <a:cxnSpLocks/>
            <a:stCxn id="19" idx="1"/>
            <a:endCxn id="3" idx="0"/>
          </p:cNvCxnSpPr>
          <p:nvPr/>
        </p:nvCxnSpPr>
        <p:spPr>
          <a:xfrm flipH="1">
            <a:off x="4693394" y="1495837"/>
            <a:ext cx="2060905" cy="22628"/>
          </a:xfrm>
          <a:prstGeom prst="line">
            <a:avLst/>
          </a:prstGeom>
          <a:ln w="2857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2C4A0C-1848-4403-9DB4-A39EF4D32F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4299" y="990056"/>
            <a:ext cx="1147440" cy="10115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7E45607-0AC8-4C45-A8F2-E4CC808B1A41}"/>
              </a:ext>
            </a:extLst>
          </p:cNvPr>
          <p:cNvSpPr txBox="1"/>
          <p:nvPr/>
        </p:nvSpPr>
        <p:spPr>
          <a:xfrm>
            <a:off x="7950974" y="1124630"/>
            <a:ext cx="3935502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Овощехранилище на 1 000 тонн 1 300 </a:t>
            </a:r>
            <a:r>
              <a:rPr lang="ru-RU" sz="2000" dirty="0">
                <a:solidFill>
                  <a:schemeClr val="bg1"/>
                </a:solidFill>
              </a:rPr>
              <a:t>м</a:t>
            </a:r>
            <a:r>
              <a:rPr lang="ru-RU" sz="2000" baseline="30000" dirty="0">
                <a:solidFill>
                  <a:schemeClr val="bg1"/>
                </a:solidFill>
              </a:rPr>
              <a:t>2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79F3C0B-A4E9-4E13-8CB0-FD998B1A33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2982" y="2100530"/>
            <a:ext cx="298504" cy="298504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BC3BA60-686E-473F-BC76-9501846457D0}"/>
              </a:ext>
            </a:extLst>
          </p:cNvPr>
          <p:cNvCxnSpPr>
            <a:cxnSpLocks/>
            <a:stCxn id="12" idx="3"/>
            <a:endCxn id="12" idx="3"/>
          </p:cNvCxnSpPr>
          <p:nvPr/>
        </p:nvCxnSpPr>
        <p:spPr>
          <a:xfrm>
            <a:off x="2209627" y="2852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1">
            <a:extLst>
              <a:ext uri="{FF2B5EF4-FFF2-40B4-BE49-F238E27FC236}">
                <a16:creationId xmlns:a16="http://schemas.microsoft.com/office/drawing/2014/main" id="{D27B020B-437C-4175-B3DF-E55253079041}"/>
              </a:ext>
            </a:extLst>
          </p:cNvPr>
          <p:cNvSpPr/>
          <p:nvPr/>
        </p:nvSpPr>
        <p:spPr>
          <a:xfrm rot="20112206">
            <a:off x="1134714" y="3342708"/>
            <a:ext cx="1390932" cy="488881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b="1">
                <a:solidFill>
                  <a:prstClr val="black"/>
                </a:solidFill>
              </a:rPr>
              <a:t>2 этап</a:t>
            </a:r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56" name="Rectangle 11">
            <a:extLst>
              <a:ext uri="{FF2B5EF4-FFF2-40B4-BE49-F238E27FC236}">
                <a16:creationId xmlns:a16="http://schemas.microsoft.com/office/drawing/2014/main" id="{30ECD026-F88E-47AC-A212-16E96B424C62}"/>
              </a:ext>
            </a:extLst>
          </p:cNvPr>
          <p:cNvSpPr/>
          <p:nvPr/>
        </p:nvSpPr>
        <p:spPr>
          <a:xfrm rot="20112206">
            <a:off x="2162618" y="2321152"/>
            <a:ext cx="1340834" cy="523679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</a:rPr>
              <a:t>2 этап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58" name="Rectangle 11">
            <a:extLst>
              <a:ext uri="{FF2B5EF4-FFF2-40B4-BE49-F238E27FC236}">
                <a16:creationId xmlns:a16="http://schemas.microsoft.com/office/drawing/2014/main" id="{2990001B-00C0-4F24-B725-BEF555641463}"/>
              </a:ext>
            </a:extLst>
          </p:cNvPr>
          <p:cNvSpPr/>
          <p:nvPr/>
        </p:nvSpPr>
        <p:spPr>
          <a:xfrm rot="20112206">
            <a:off x="2382217" y="2791261"/>
            <a:ext cx="1354413" cy="490184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>
                <a:solidFill>
                  <a:schemeClr val="tx1"/>
                </a:solidFill>
              </a:rPr>
              <a:t>2 этап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82976D-722C-413E-9E56-4ACC896CA14E}"/>
              </a:ext>
            </a:extLst>
          </p:cNvPr>
          <p:cNvSpPr txBox="1"/>
          <p:nvPr/>
        </p:nvSpPr>
        <p:spPr>
          <a:xfrm>
            <a:off x="3418700" y="1994052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1 этап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2E2A26-230E-4C3D-A94C-45D804CFA2C7}"/>
              </a:ext>
            </a:extLst>
          </p:cNvPr>
          <p:cNvSpPr txBox="1"/>
          <p:nvPr/>
        </p:nvSpPr>
        <p:spPr>
          <a:xfrm>
            <a:off x="2236103" y="5419926"/>
            <a:ext cx="284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2 этап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44EA307-504E-4FF2-B2B5-52DC57CF0004}"/>
              </a:ext>
            </a:extLst>
          </p:cNvPr>
          <p:cNvSpPr txBox="1"/>
          <p:nvPr/>
        </p:nvSpPr>
        <p:spPr>
          <a:xfrm>
            <a:off x="4445555" y="4624285"/>
            <a:ext cx="284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2 этап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6BD280-682B-49DF-A22F-CC829EB546C5}"/>
              </a:ext>
            </a:extLst>
          </p:cNvPr>
          <p:cNvSpPr txBox="1"/>
          <p:nvPr/>
        </p:nvSpPr>
        <p:spPr>
          <a:xfrm>
            <a:off x="5297146" y="4889802"/>
            <a:ext cx="284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2 этап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839142-9A4C-49EA-8938-F5397ABE2B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081" y="1677991"/>
            <a:ext cx="549308" cy="407092"/>
          </a:xfrm>
          <a:prstGeom prst="rect">
            <a:avLst/>
          </a:prstGeom>
          <a:solidFill>
            <a:srgbClr val="92D050">
              <a:alpha val="49000"/>
            </a:srgbClr>
          </a:solidFill>
          <a:scene3d>
            <a:camera prst="orthographicFront">
              <a:rot lat="21594000" lon="0" rev="2400000"/>
            </a:camera>
            <a:lightRig rig="threePt" dir="t"/>
          </a:scene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F3796E-8A11-489B-8352-DF99346C82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1553" y="1518465"/>
            <a:ext cx="623682" cy="6421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E1F6B3-AA21-4920-8482-0BF1573EDD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5597" y="1711202"/>
            <a:ext cx="1280271" cy="23166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88515BF-DA6C-4077-9FEF-9B14200CC5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2" b="96980" l="3497" r="88462">
                        <a14:foregroundMark x1="46853" y1="67114" x2="46853" y2="67114"/>
                        <a14:foregroundMark x1="42657" y1="60738" x2="42657" y2="61074"/>
                        <a14:foregroundMark x1="26573" y1="74497" x2="26573" y2="74497"/>
                        <a14:foregroundMark x1="11888" y1="69128" x2="11888" y2="69128"/>
                        <a14:foregroundMark x1="42657" y1="84899" x2="42657" y2="84899"/>
                        <a14:foregroundMark x1="58392" y1="77517" x2="58392" y2="77517"/>
                        <a14:foregroundMark x1="48252" y1="73154" x2="48252" y2="73154"/>
                        <a14:foregroundMark x1="50350" y1="73826" x2="50350" y2="73826"/>
                        <a14:foregroundMark x1="23776" y1="83893" x2="23776" y2="83893"/>
                        <a14:foregroundMark x1="23776" y1="84899" x2="23776" y2="84899"/>
                        <a14:foregroundMark x1="24476" y1="86242" x2="24476" y2="86242"/>
                        <a14:foregroundMark x1="5594" y1="80201" x2="5594" y2="80201"/>
                        <a14:foregroundMark x1="34266" y1="37919" x2="34266" y2="37919"/>
                        <a14:foregroundMark x1="28322" y1="22819" x2="28322" y2="22819"/>
                        <a14:foregroundMark x1="30420" y1="59732" x2="30420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4807" y="1153144"/>
            <a:ext cx="452899" cy="4719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795C20-5259-4777-9722-128C59B74A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62423" y="3681973"/>
            <a:ext cx="457240" cy="4755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EAAF63-B0EC-4D02-A306-7F5A0CDC31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74109" y="1024768"/>
            <a:ext cx="34140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AA7647E-BDD2-48A7-B28E-4FB52A599CF7}"/>
              </a:ext>
            </a:extLst>
          </p:cNvPr>
          <p:cNvGrpSpPr/>
          <p:nvPr/>
        </p:nvGrpSpPr>
        <p:grpSpPr>
          <a:xfrm>
            <a:off x="0" y="1376801"/>
            <a:ext cx="12192000" cy="4358316"/>
            <a:chOff x="0" y="1376801"/>
            <a:chExt cx="12192000" cy="43583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4890444-58DC-4F21-A06B-CA3CD9439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13197"/>
              <a:ext cx="12192000" cy="12192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5E1D8AB-2A91-4DE4-91CC-B9AD49A5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1376801"/>
              <a:ext cx="12192000" cy="121920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AD638BA-96DC-487B-BEF4-19A8DB2108C2}"/>
              </a:ext>
            </a:extLst>
          </p:cNvPr>
          <p:cNvSpPr/>
          <p:nvPr/>
        </p:nvSpPr>
        <p:spPr>
          <a:xfrm flipH="1">
            <a:off x="0" y="1498722"/>
            <a:ext cx="12192000" cy="4114475"/>
          </a:xfrm>
          <a:prstGeom prst="rect">
            <a:avLst/>
          </a:prstGeom>
          <a:gradFill>
            <a:gsLst>
              <a:gs pos="0">
                <a:schemeClr val="bg2"/>
              </a:gs>
              <a:gs pos="29000">
                <a:schemeClr val="tx2"/>
              </a:gs>
              <a:gs pos="69000">
                <a:srgbClr val="00C5B7"/>
              </a:gs>
              <a:gs pos="96000">
                <a:srgbClr val="82D235"/>
              </a:gs>
            </a:gsLst>
            <a:lin ang="3600000" scaled="0"/>
          </a:gradFill>
          <a:ln w="94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F0E406D-503B-4D46-8F3F-ABC00656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81F7B-59C4-4095-8592-F520A0EBB3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DF09C-6A7F-46C8-8704-AC6715000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F41C6D8D-26DC-4EE0-8CE6-8140417F8B9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393726" y="1884846"/>
            <a:ext cx="2694287" cy="2694287"/>
          </a:xfrm>
          <a:prstGeom prst="ellipse">
            <a:avLst/>
          </a:prstGeom>
          <a:noFill/>
          <a:ln w="19050" cap="rnd" cmpd="sng" algn="ctr">
            <a:solidFill>
              <a:schemeClr val="bg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lIns="45720" rIns="45720" anchor="ctr" anchorCtr="1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de-DE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0D3186-216D-460E-8E10-35A60FAF489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857610" y="1583639"/>
            <a:ext cx="3838849" cy="383884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D3E0"/>
            </a:solidFill>
            <a:prstDash val="solid"/>
            <a:miter lim="800000"/>
          </a:ln>
          <a:effectLst>
            <a:glow rad="76200">
              <a:srgbClr val="00D3E0">
                <a:alpha val="3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de-DE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E57442-E392-4F86-8999-388807EAC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102" y="1758132"/>
            <a:ext cx="3489864" cy="3489858"/>
          </a:xfrm>
          <a:custGeom>
            <a:avLst/>
            <a:gdLst>
              <a:gd name="connsiteX0" fmla="*/ 1744932 w 3489864"/>
              <a:gd name="connsiteY0" fmla="*/ 0 h 3489858"/>
              <a:gd name="connsiteX1" fmla="*/ 3489864 w 3489864"/>
              <a:gd name="connsiteY1" fmla="*/ 1744929 h 3489858"/>
              <a:gd name="connsiteX2" fmla="*/ 1744932 w 3489864"/>
              <a:gd name="connsiteY2" fmla="*/ 3489858 h 3489858"/>
              <a:gd name="connsiteX3" fmla="*/ 0 w 3489864"/>
              <a:gd name="connsiteY3" fmla="*/ 1744929 h 3489858"/>
              <a:gd name="connsiteX4" fmla="*/ 1744932 w 3489864"/>
              <a:gd name="connsiteY4" fmla="*/ 0 h 348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9864" h="3489858">
                <a:moveTo>
                  <a:pt x="1744932" y="0"/>
                </a:moveTo>
                <a:cubicBezTo>
                  <a:pt x="2708631" y="0"/>
                  <a:pt x="3489864" y="781231"/>
                  <a:pt x="3489864" y="1744929"/>
                </a:cubicBezTo>
                <a:cubicBezTo>
                  <a:pt x="3489864" y="2708627"/>
                  <a:pt x="2708631" y="3489858"/>
                  <a:pt x="1744932" y="3489858"/>
                </a:cubicBezTo>
                <a:cubicBezTo>
                  <a:pt x="781233" y="3489858"/>
                  <a:pt x="0" y="2708627"/>
                  <a:pt x="0" y="1744929"/>
                </a:cubicBezTo>
                <a:cubicBezTo>
                  <a:pt x="0" y="781231"/>
                  <a:pt x="781233" y="0"/>
                  <a:pt x="1744932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CB9437A-D3DF-4745-BBD6-2D20E899C97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40093" y="974848"/>
            <a:ext cx="1666171" cy="1666171"/>
          </a:xfrm>
          <a:prstGeom prst="ellipse">
            <a:avLst/>
          </a:prstGeom>
          <a:solidFill>
            <a:srgbClr val="FFFFFF"/>
          </a:solidFill>
          <a:ln w="12700" cap="flat" cmpd="sng" algn="ctr">
            <a:gradFill>
              <a:gsLst>
                <a:gs pos="0">
                  <a:schemeClr val="tx2"/>
                </a:gs>
                <a:gs pos="65000">
                  <a:srgbClr val="92D050"/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de-DE" dirty="0">
                <a:latin typeface="Arial" panose="020B0604020202020204" pitchFamily="34" charset="0"/>
              </a:rPr>
              <a:t>Транспортная</a:t>
            </a:r>
            <a:br>
              <a:rPr lang="ru-RU" altLang="de-DE" dirty="0">
                <a:latin typeface="Arial" panose="020B0604020202020204" pitchFamily="34" charset="0"/>
              </a:rPr>
            </a:br>
            <a:r>
              <a:rPr lang="ru-RU" altLang="de-DE" dirty="0">
                <a:latin typeface="Arial" panose="020B0604020202020204" pitchFamily="34" charset="0"/>
              </a:rPr>
              <a:t>логистика</a:t>
            </a:r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D9C593EC-93D0-4D18-89AC-7D6B50FFDE5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146003" y="4365104"/>
            <a:ext cx="1666171" cy="1666171"/>
          </a:xfrm>
          <a:prstGeom prst="ellipse">
            <a:avLst/>
          </a:prstGeom>
          <a:solidFill>
            <a:srgbClr val="FFFFFF"/>
          </a:solidFill>
          <a:ln w="12700" cap="flat" cmpd="sng" algn="ctr">
            <a:gradFill>
              <a:gsLst>
                <a:gs pos="0">
                  <a:schemeClr val="tx2"/>
                </a:gs>
                <a:gs pos="65000">
                  <a:srgbClr val="92D050"/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72000" rtlCol="0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de-DE" dirty="0"/>
              <a:t>Земельные </a:t>
            </a:r>
            <a:br>
              <a:rPr lang="ru-RU" altLang="de-DE" dirty="0"/>
            </a:br>
            <a:r>
              <a:rPr lang="ru-RU" altLang="de-DE" dirty="0"/>
              <a:t>участки</a:t>
            </a:r>
            <a:br>
              <a:rPr lang="ru-RU" altLang="de-DE" dirty="0"/>
            </a:br>
            <a:r>
              <a:rPr lang="ru-RU" altLang="de-DE" dirty="0"/>
              <a:t>с готовой</a:t>
            </a:r>
            <a:br>
              <a:rPr lang="ru-RU" altLang="de-DE" dirty="0"/>
            </a:br>
            <a:r>
              <a:rPr lang="ru-RU" altLang="de-DE" dirty="0"/>
              <a:t>инфраструктурой</a:t>
            </a:r>
          </a:p>
        </p:txBody>
      </p:sp>
      <p:sp>
        <p:nvSpPr>
          <p:cNvPr id="24" name="Oval 27">
            <a:extLst>
              <a:ext uri="{FF2B5EF4-FFF2-40B4-BE49-F238E27FC236}">
                <a16:creationId xmlns:a16="http://schemas.microsoft.com/office/drawing/2014/main" id="{56D205CE-0D4A-4DE5-8C5A-32AF3960136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727908" y="4365104"/>
            <a:ext cx="1666171" cy="1666171"/>
          </a:xfrm>
          <a:prstGeom prst="ellipse">
            <a:avLst/>
          </a:prstGeom>
          <a:solidFill>
            <a:srgbClr val="FFFFFF"/>
          </a:solidFill>
          <a:ln w="12700" cap="flat" cmpd="sng" algn="ctr">
            <a:gradFill>
              <a:gsLst>
                <a:gs pos="0">
                  <a:schemeClr val="tx2"/>
                </a:gs>
                <a:gs pos="65000">
                  <a:srgbClr val="92D050"/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de-DE" dirty="0"/>
              <a:t>Мультитем-</a:t>
            </a:r>
            <a:br>
              <a:rPr lang="ru-RU" altLang="de-DE" dirty="0"/>
            </a:br>
            <a:r>
              <a:rPr lang="ru-RU" altLang="de-DE" dirty="0"/>
              <a:t>пературные</a:t>
            </a:r>
            <a:br>
              <a:rPr lang="ru-RU" altLang="de-DE" dirty="0"/>
            </a:br>
            <a:r>
              <a:rPr lang="ru-RU" altLang="de-DE" dirty="0"/>
              <a:t>арендные</a:t>
            </a:r>
            <a:br>
              <a:rPr lang="ru-RU" altLang="de-DE" dirty="0"/>
            </a:br>
            <a:r>
              <a:rPr lang="ru-RU" altLang="de-DE" dirty="0"/>
              <a:t>площади</a:t>
            </a:r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170D4098-EF6F-4E80-9AC6-CC2EE96EDCF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980113" y="2398904"/>
            <a:ext cx="1666171" cy="1666171"/>
          </a:xfrm>
          <a:prstGeom prst="ellipse">
            <a:avLst/>
          </a:prstGeom>
          <a:solidFill>
            <a:srgbClr val="FFFFFF"/>
          </a:solidFill>
          <a:ln w="12700" cap="flat" cmpd="sng" algn="ctr">
            <a:gradFill>
              <a:gsLst>
                <a:gs pos="0">
                  <a:schemeClr val="tx2"/>
                </a:gs>
                <a:gs pos="65000">
                  <a:srgbClr val="92D050"/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de-DE" dirty="0"/>
              <a:t>Автоматизация</a:t>
            </a:r>
            <a:br>
              <a:rPr lang="ru-RU" altLang="de-DE" dirty="0"/>
            </a:br>
            <a:r>
              <a:rPr lang="ru-RU" altLang="de-DE" dirty="0"/>
              <a:t>управления</a:t>
            </a:r>
            <a:br>
              <a:rPr lang="ru-RU" altLang="de-DE" dirty="0"/>
            </a:br>
            <a:r>
              <a:rPr lang="ru-RU" altLang="de-DE" dirty="0"/>
              <a:t>услугами</a:t>
            </a:r>
            <a:br>
              <a:rPr lang="ru-RU" altLang="de-DE" dirty="0"/>
            </a:br>
            <a:r>
              <a:rPr lang="ru-RU" altLang="de-DE" dirty="0"/>
              <a:t>хранения</a:t>
            </a:r>
          </a:p>
        </p:txBody>
      </p:sp>
      <p:sp>
        <p:nvSpPr>
          <p:cNvPr id="36" name="Oval 27">
            <a:extLst>
              <a:ext uri="{FF2B5EF4-FFF2-40B4-BE49-F238E27FC236}">
                <a16:creationId xmlns:a16="http://schemas.microsoft.com/office/drawing/2014/main" id="{300D940B-3496-4565-BECC-2C52E4CE6C0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907784" y="2398904"/>
            <a:ext cx="1666171" cy="1666171"/>
          </a:xfrm>
          <a:prstGeom prst="ellipse">
            <a:avLst/>
          </a:prstGeom>
          <a:solidFill>
            <a:srgbClr val="FFFFFF"/>
          </a:solidFill>
          <a:ln w="12700" cap="flat" cmpd="sng" algn="ctr">
            <a:gradFill>
              <a:gsLst>
                <a:gs pos="0">
                  <a:schemeClr val="tx2"/>
                </a:gs>
                <a:gs pos="65000">
                  <a:srgbClr val="92D050"/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de-DE" b="1" dirty="0"/>
              <a:t>Обеспеченность</a:t>
            </a:r>
            <a:br>
              <a:rPr lang="ru-RU" altLang="de-DE" b="1" dirty="0"/>
            </a:br>
            <a:r>
              <a:rPr lang="ru-RU" altLang="de-DE" b="1" dirty="0"/>
              <a:t>ресурсами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28691E0-FC88-44A5-BDB7-81C574D5F725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453760" y="1953516"/>
            <a:ext cx="706619" cy="706619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30000">
                <a:schemeClr val="accent5">
                  <a:lumMod val="75000"/>
                </a:schemeClr>
              </a:gs>
              <a:gs pos="100000">
                <a:srgbClr val="36D1DC"/>
              </a:gs>
            </a:gsLst>
            <a:lin ang="72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/>
            <a:endParaRPr lang="ru-RU" altLang="de-DE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AF1BA8-CE76-4613-9ACC-C8553754419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802032" y="3046937"/>
            <a:ext cx="706619" cy="706619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30000">
                <a:schemeClr val="accent5">
                  <a:lumMod val="75000"/>
                </a:schemeClr>
              </a:gs>
              <a:gs pos="100000">
                <a:srgbClr val="36D1DC"/>
              </a:gs>
            </a:gsLst>
            <a:lin ang="72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/>
            <a:endParaRPr lang="ru-RU" altLang="de-DE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3BF4447-52FD-4FE1-AA51-92CFD3CFCA24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358400" y="4063535"/>
            <a:ext cx="706619" cy="706619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30000">
                <a:schemeClr val="accent5">
                  <a:lumMod val="75000"/>
                </a:schemeClr>
              </a:gs>
              <a:gs pos="100000">
                <a:srgbClr val="36D1DC"/>
              </a:gs>
            </a:gsLst>
            <a:lin ang="72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/>
            <a:endParaRPr lang="ru-RU" altLang="de-DE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1E5D33-49C7-489E-9505-C449C00BA006}"/>
              </a:ext>
            </a:extLst>
          </p:cNvPr>
          <p:cNvSpPr txBox="1"/>
          <p:nvPr/>
        </p:nvSpPr>
        <p:spPr>
          <a:xfrm>
            <a:off x="695325" y="2051046"/>
            <a:ext cx="328281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+mn-lt"/>
              </a:rPr>
              <a:t>Агропарк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75A199-F19E-41AA-ABFC-23DD5F09C43E}"/>
              </a:ext>
            </a:extLst>
          </p:cNvPr>
          <p:cNvSpPr txBox="1"/>
          <p:nvPr/>
        </p:nvSpPr>
        <p:spPr>
          <a:xfrm>
            <a:off x="695324" y="2796025"/>
            <a:ext cx="3574539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эффективный современный агропромышленный кластер, обеспечивающий резидентов современной инфраструктурой для ведения и развития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бизнеса, связанного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с поставками и производством продуктов питания</a:t>
            </a:r>
          </a:p>
        </p:txBody>
      </p:sp>
      <p:sp>
        <p:nvSpPr>
          <p:cNvPr id="42" name="Прямоугольник: скругленные углы 6">
            <a:extLst>
              <a:ext uri="{FF2B5EF4-FFF2-40B4-BE49-F238E27FC236}">
                <a16:creationId xmlns:a16="http://schemas.microsoft.com/office/drawing/2014/main" id="{EB0E12FF-59A9-405F-90F5-96D609F1CFD1}"/>
              </a:ext>
            </a:extLst>
          </p:cNvPr>
          <p:cNvSpPr/>
          <p:nvPr/>
        </p:nvSpPr>
        <p:spPr>
          <a:xfrm>
            <a:off x="10643165" y="3184803"/>
            <a:ext cx="1422142" cy="4308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</a:rPr>
              <a:t>1 173 м</a:t>
            </a:r>
            <a:r>
              <a:rPr lang="ru-RU" sz="1600" b="1" baseline="30000" dirty="0">
                <a:solidFill>
                  <a:schemeClr val="bg1"/>
                </a:solidFill>
              </a:rPr>
              <a:t>3 </a:t>
            </a:r>
            <a:r>
              <a:rPr lang="ru-RU" sz="1600" b="1" dirty="0">
                <a:solidFill>
                  <a:schemeClr val="bg1"/>
                </a:solidFill>
              </a:rPr>
              <a:t>/час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Газоснабжение</a:t>
            </a:r>
          </a:p>
        </p:txBody>
      </p:sp>
      <p:sp>
        <p:nvSpPr>
          <p:cNvPr id="43" name="Прямоугольник: скругленные углы 5">
            <a:extLst>
              <a:ext uri="{FF2B5EF4-FFF2-40B4-BE49-F238E27FC236}">
                <a16:creationId xmlns:a16="http://schemas.microsoft.com/office/drawing/2014/main" id="{889D7487-2C64-4C0A-B74D-2569A4DA681E}"/>
              </a:ext>
            </a:extLst>
          </p:cNvPr>
          <p:cNvSpPr/>
          <p:nvPr/>
        </p:nvSpPr>
        <p:spPr>
          <a:xfrm>
            <a:off x="10294892" y="2091383"/>
            <a:ext cx="1850984" cy="4308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</a:rPr>
              <a:t>7 МВат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Электроснабжение</a:t>
            </a:r>
          </a:p>
        </p:txBody>
      </p:sp>
      <p:sp>
        <p:nvSpPr>
          <p:cNvPr id="44" name="Прямоугольник: скругленные углы 7">
            <a:extLst>
              <a:ext uri="{FF2B5EF4-FFF2-40B4-BE49-F238E27FC236}">
                <a16:creationId xmlns:a16="http://schemas.microsoft.com/office/drawing/2014/main" id="{CE41E20B-B42D-47E8-9C72-EF734E1832D4}"/>
              </a:ext>
            </a:extLst>
          </p:cNvPr>
          <p:cNvSpPr/>
          <p:nvPr/>
        </p:nvSpPr>
        <p:spPr>
          <a:xfrm>
            <a:off x="10199532" y="4109069"/>
            <a:ext cx="1946344" cy="6155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</a:rPr>
              <a:t>450 м</a:t>
            </a:r>
            <a:r>
              <a:rPr lang="ru-RU" sz="1600" b="1" baseline="30000" dirty="0">
                <a:solidFill>
                  <a:schemeClr val="bg1"/>
                </a:solidFill>
              </a:rPr>
              <a:t>3</a:t>
            </a:r>
            <a:r>
              <a:rPr lang="ru-RU" sz="1600" b="1" dirty="0">
                <a:solidFill>
                  <a:schemeClr val="bg1"/>
                </a:solidFill>
              </a:rPr>
              <a:t>/сутки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Водоснабжение/ водоотведение</a:t>
            </a:r>
          </a:p>
        </p:txBody>
      </p:sp>
      <p:pic>
        <p:nvPicPr>
          <p:cNvPr id="69" name="Рисунок 37">
            <a:extLst>
              <a:ext uri="{FF2B5EF4-FFF2-40B4-BE49-F238E27FC236}">
                <a16:creationId xmlns:a16="http://schemas.microsoft.com/office/drawing/2014/main" id="{BD55B03F-E025-4096-A438-59038DD8D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659" y="3168687"/>
            <a:ext cx="379365" cy="463119"/>
          </a:xfrm>
          <a:prstGeom prst="rect">
            <a:avLst/>
          </a:prstGeom>
        </p:spPr>
      </p:pic>
      <p:pic>
        <p:nvPicPr>
          <p:cNvPr id="73" name="Graphic 72" descr="Lightning bolt outline">
            <a:extLst>
              <a:ext uri="{FF2B5EF4-FFF2-40B4-BE49-F238E27FC236}">
                <a16:creationId xmlns:a16="http://schemas.microsoft.com/office/drawing/2014/main" id="{202003BD-BE76-47BD-A94F-25F89C321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8992" y="2048748"/>
            <a:ext cx="516155" cy="516155"/>
          </a:xfrm>
          <a:prstGeom prst="rect">
            <a:avLst/>
          </a:prstGeom>
        </p:spPr>
      </p:pic>
      <p:pic>
        <p:nvPicPr>
          <p:cNvPr id="75" name="Graphic 74" descr="Water outline">
            <a:extLst>
              <a:ext uri="{FF2B5EF4-FFF2-40B4-BE49-F238E27FC236}">
                <a16:creationId xmlns:a16="http://schemas.microsoft.com/office/drawing/2014/main" id="{E58EFA12-B9B9-47CB-8019-0C567BFDE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7094" y="4182228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7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B689CD0B-B356-420D-A984-539641CE1C6A}"/>
              </a:ext>
            </a:extLst>
          </p:cNvPr>
          <p:cNvSpPr>
            <a:spLocks noChangeAspect="1"/>
          </p:cNvSpPr>
          <p:nvPr/>
        </p:nvSpPr>
        <p:spPr>
          <a:xfrm>
            <a:off x="2558011" y="4931563"/>
            <a:ext cx="2179448" cy="2179450"/>
          </a:xfrm>
          <a:prstGeom prst="ellipse">
            <a:avLst/>
          </a:prstGeom>
          <a:solidFill>
            <a:srgbClr val="7CB8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191F2C-51AD-419F-BFA9-41023015CB41}"/>
              </a:ext>
            </a:extLst>
          </p:cNvPr>
          <p:cNvGrpSpPr/>
          <p:nvPr/>
        </p:nvGrpSpPr>
        <p:grpSpPr>
          <a:xfrm>
            <a:off x="812438" y="1487768"/>
            <a:ext cx="3816890" cy="4181562"/>
            <a:chOff x="693901" y="1511400"/>
            <a:chExt cx="3816890" cy="352507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4BBF44-A874-4C0A-870C-68B391ECA428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V="1">
              <a:off x="693901" y="1511400"/>
              <a:ext cx="1" cy="318596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534CBE1-D017-4352-A7C7-0E14571C2DD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811702" y="3337385"/>
              <a:ext cx="3398178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E5A4BCC-8395-4B24-BE35-D5964A562325}"/>
              </a:ext>
            </a:extLst>
          </p:cNvPr>
          <p:cNvSpPr/>
          <p:nvPr/>
        </p:nvSpPr>
        <p:spPr>
          <a:xfrm>
            <a:off x="0" y="5281242"/>
            <a:ext cx="12192000" cy="157675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5FFCA-AC5C-4278-A6E0-E87E0C89DE72}"/>
              </a:ext>
            </a:extLst>
          </p:cNvPr>
          <p:cNvSpPr/>
          <p:nvPr/>
        </p:nvSpPr>
        <p:spPr>
          <a:xfrm>
            <a:off x="2" y="5324932"/>
            <a:ext cx="7680175" cy="1533068"/>
          </a:xfrm>
          <a:prstGeom prst="rect">
            <a:avLst/>
          </a:prstGeom>
          <a:gradFill>
            <a:gsLst>
              <a:gs pos="77000">
                <a:srgbClr val="2078A0"/>
              </a:gs>
              <a:gs pos="27000">
                <a:schemeClr val="accent5">
                  <a:lumMod val="75000"/>
                </a:schemeClr>
              </a:gs>
              <a:gs pos="49000">
                <a:srgbClr val="36D1DC">
                  <a:alpha val="90000"/>
                </a:srgbClr>
              </a:gs>
            </a:gsLst>
            <a:lin ang="2400000" scaled="0"/>
          </a:gradFill>
          <a:ln w="12700">
            <a:miter lim="400000"/>
          </a:ln>
        </p:spPr>
        <p:txBody>
          <a:bodyPr wrap="square" lIns="17145" rIns="17145" anchor="ctr">
            <a:noAutofit/>
          </a:bodyPr>
          <a:lstStyle/>
          <a:p>
            <a:pPr algn="ctr" defTabSz="685800"/>
            <a:endParaRPr lang="en-US" sz="675" dirty="0">
              <a:solidFill>
                <a:srgbClr val="ECECEC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88BDB9-792D-4667-8249-6B9FD27CCB10}"/>
              </a:ext>
            </a:extLst>
          </p:cNvPr>
          <p:cNvSpPr/>
          <p:nvPr/>
        </p:nvSpPr>
        <p:spPr>
          <a:xfrm>
            <a:off x="1001985" y="1953340"/>
            <a:ext cx="2297478" cy="7755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dirty="0">
                <a:solidFill>
                  <a:schemeClr val="tx1"/>
                </a:solidFill>
              </a:rPr>
              <a:t>Автоматизация управления услуг хранения (использование системы радио-шаттл)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DD6B23-7832-4D3E-BA1A-E9D246D5E33F}"/>
              </a:ext>
            </a:extLst>
          </p:cNvPr>
          <p:cNvGrpSpPr/>
          <p:nvPr/>
        </p:nvGrpSpPr>
        <p:grpSpPr>
          <a:xfrm>
            <a:off x="942542" y="1469886"/>
            <a:ext cx="3162934" cy="3030053"/>
            <a:chOff x="825581" y="1392708"/>
            <a:chExt cx="3162934" cy="30300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B132B4-F838-4018-8BAF-D167A10270B3}"/>
                </a:ext>
              </a:extLst>
            </p:cNvPr>
            <p:cNvSpPr/>
            <p:nvPr/>
          </p:nvSpPr>
          <p:spPr>
            <a:xfrm>
              <a:off x="825581" y="4228862"/>
              <a:ext cx="3162934" cy="1938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alpha val="90000"/>
                      <a:hueOff val="0"/>
                      <a:satOff val="0"/>
                      <a:lumOff val="0"/>
                      <a:alphaOff val="-24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Одна точка сбора и отправки товара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B1EBE8-691F-4D01-BEBA-A1321F037224}"/>
                </a:ext>
              </a:extLst>
            </p:cNvPr>
            <p:cNvSpPr/>
            <p:nvPr/>
          </p:nvSpPr>
          <p:spPr>
            <a:xfrm>
              <a:off x="947392" y="1392708"/>
              <a:ext cx="2355236" cy="38779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hueOff val="0"/>
                      <a:satOff val="0"/>
                      <a:lumOff val="0"/>
                      <a:alphaOff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ОРЦ – комплекс услуг товаропроводящих потоков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F90775-02C6-47C3-8C38-489A56E4D346}"/>
              </a:ext>
            </a:extLst>
          </p:cNvPr>
          <p:cNvGrpSpPr/>
          <p:nvPr/>
        </p:nvGrpSpPr>
        <p:grpSpPr>
          <a:xfrm>
            <a:off x="951607" y="2885730"/>
            <a:ext cx="6312714" cy="775597"/>
            <a:chOff x="876188" y="3048579"/>
            <a:chExt cx="6312714" cy="7755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7935AD-4E9C-4F8F-B951-7338730642D8}"/>
                </a:ext>
              </a:extLst>
            </p:cNvPr>
            <p:cNvSpPr/>
            <p:nvPr/>
          </p:nvSpPr>
          <p:spPr>
            <a:xfrm>
              <a:off x="876188" y="3048579"/>
              <a:ext cx="3162934" cy="7755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alpha val="90000"/>
                      <a:hueOff val="0"/>
                      <a:satOff val="0"/>
                      <a:lumOff val="0"/>
                      <a:alphaOff val="-3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32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32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Повышение скорости</a:t>
              </a:r>
              <a:br>
                <a:rPr lang="ru-RU" sz="1400" dirty="0">
                  <a:solidFill>
                    <a:schemeClr val="tx1"/>
                  </a:solidFill>
                </a:rPr>
              </a:br>
              <a:r>
                <a:rPr lang="ru-RU" sz="1400" dirty="0">
                  <a:solidFill>
                    <a:schemeClr val="tx1"/>
                  </a:solidFill>
                </a:rPr>
                <a:t>получения, приема и отправки товара (использование автоматического палетоупаковщика)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A0214B-1719-4DC8-8B50-F25AB0B617E0}"/>
                </a:ext>
              </a:extLst>
            </p:cNvPr>
            <p:cNvSpPr/>
            <p:nvPr/>
          </p:nvSpPr>
          <p:spPr>
            <a:xfrm>
              <a:off x="4856043" y="3346366"/>
              <a:ext cx="2332859" cy="38779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hueOff val="0"/>
                      <a:satOff val="0"/>
                      <a:lumOff val="0"/>
                      <a:alphaOff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Онлайн отслеживание положения товара на карте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D98C959-05AA-4E37-95CB-5B6C2A90FBE4}"/>
              </a:ext>
            </a:extLst>
          </p:cNvPr>
          <p:cNvSpPr/>
          <p:nvPr/>
        </p:nvSpPr>
        <p:spPr>
          <a:xfrm>
            <a:off x="934633" y="4721919"/>
            <a:ext cx="3252654" cy="3877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90000"/>
                    <a:hueOff val="0"/>
                    <a:satOff val="0"/>
                    <a:lumOff val="0"/>
                    <a:alphaOff val="-16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16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1600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tx1"/>
                </a:solidFill>
              </a:rPr>
              <a:t>Оптимизация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логистических издержек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03BF0-EF47-482A-8F57-E93A6501B7D2}"/>
              </a:ext>
            </a:extLst>
          </p:cNvPr>
          <p:cNvGrpSpPr/>
          <p:nvPr/>
        </p:nvGrpSpPr>
        <p:grpSpPr>
          <a:xfrm>
            <a:off x="4916831" y="1307290"/>
            <a:ext cx="5995308" cy="1509718"/>
            <a:chOff x="1065399" y="4145490"/>
            <a:chExt cx="5995308" cy="15097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0DB409-618D-4878-9DC1-E4EB105AD370}"/>
                </a:ext>
              </a:extLst>
            </p:cNvPr>
            <p:cNvSpPr/>
            <p:nvPr/>
          </p:nvSpPr>
          <p:spPr>
            <a:xfrm>
              <a:off x="1065399" y="4685712"/>
              <a:ext cx="3254542" cy="96949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Обеспечение качественных показателей, соблюдение температурных режимов на протяжении всей логистической цепочки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E07D0B-EE45-41CD-8BDC-F30D3C8E39E9}"/>
                </a:ext>
              </a:extLst>
            </p:cNvPr>
            <p:cNvSpPr/>
            <p:nvPr/>
          </p:nvSpPr>
          <p:spPr>
            <a:xfrm>
              <a:off x="4727848" y="4145490"/>
              <a:ext cx="2332859" cy="7755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hueOff val="0"/>
                      <a:satOff val="0"/>
                      <a:lumOff val="0"/>
                      <a:alphaOff val="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spAutoFit/>
            </a:bodyPr>
            <a:lstStyle/>
            <a:p>
              <a:pPr marL="0" lvl="0" indent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>
                  <a:solidFill>
                    <a:schemeClr val="tx1"/>
                  </a:solidFill>
                </a:rPr>
                <a:t>Автоматизированные линии сортировки,  упаковки фасовки и маркировки продуктов)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7EDDA731-F5C0-45CF-96AF-ACD99AB05083}"/>
              </a:ext>
            </a:extLst>
          </p:cNvPr>
          <p:cNvSpPr>
            <a:spLocks noChangeAspect="1"/>
          </p:cNvSpPr>
          <p:nvPr/>
        </p:nvSpPr>
        <p:spPr>
          <a:xfrm>
            <a:off x="737683" y="1487768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2A80F7-C774-4145-A844-CD994005E208}"/>
              </a:ext>
            </a:extLst>
          </p:cNvPr>
          <p:cNvSpPr>
            <a:spLocks noChangeAspect="1"/>
          </p:cNvSpPr>
          <p:nvPr/>
        </p:nvSpPr>
        <p:spPr>
          <a:xfrm>
            <a:off x="711544" y="2039548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5C88E8-C1FE-4DC7-8EF2-AD913E8F408A}"/>
              </a:ext>
            </a:extLst>
          </p:cNvPr>
          <p:cNvSpPr>
            <a:spLocks noChangeAspect="1"/>
          </p:cNvSpPr>
          <p:nvPr/>
        </p:nvSpPr>
        <p:spPr>
          <a:xfrm>
            <a:off x="752277" y="2969726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2760911-FA67-46B0-B859-0894F9C62ACD}"/>
              </a:ext>
            </a:extLst>
          </p:cNvPr>
          <p:cNvSpPr>
            <a:spLocks noChangeAspect="1"/>
          </p:cNvSpPr>
          <p:nvPr/>
        </p:nvSpPr>
        <p:spPr>
          <a:xfrm>
            <a:off x="732185" y="3869290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3EC977-9CCE-4B37-BEE9-5551A9C91E22}"/>
              </a:ext>
            </a:extLst>
          </p:cNvPr>
          <p:cNvSpPr>
            <a:spLocks noChangeAspect="1"/>
          </p:cNvSpPr>
          <p:nvPr/>
        </p:nvSpPr>
        <p:spPr>
          <a:xfrm>
            <a:off x="735374" y="4295019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F6B37A-29C2-4091-96E2-061DDA871061}"/>
              </a:ext>
            </a:extLst>
          </p:cNvPr>
          <p:cNvSpPr>
            <a:spLocks noChangeAspect="1"/>
          </p:cNvSpPr>
          <p:nvPr/>
        </p:nvSpPr>
        <p:spPr>
          <a:xfrm>
            <a:off x="695106" y="4736899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F4FD458-B43E-4EF6-98ED-E80D0629858C}"/>
              </a:ext>
            </a:extLst>
          </p:cNvPr>
          <p:cNvSpPr>
            <a:spLocks noChangeAspect="1"/>
          </p:cNvSpPr>
          <p:nvPr/>
        </p:nvSpPr>
        <p:spPr>
          <a:xfrm>
            <a:off x="4554574" y="1890036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C7F0BC5-814B-4AC0-8157-5871489B3755}"/>
              </a:ext>
            </a:extLst>
          </p:cNvPr>
          <p:cNvSpPr>
            <a:spLocks noChangeAspect="1"/>
          </p:cNvSpPr>
          <p:nvPr/>
        </p:nvSpPr>
        <p:spPr>
          <a:xfrm>
            <a:off x="4559509" y="3234993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4A49794-9EF4-4D9C-8B0C-2B3EFD9C9C49}"/>
              </a:ext>
            </a:extLst>
          </p:cNvPr>
          <p:cNvSpPr>
            <a:spLocks noChangeAspect="1"/>
          </p:cNvSpPr>
          <p:nvPr/>
        </p:nvSpPr>
        <p:spPr>
          <a:xfrm>
            <a:off x="4554574" y="4089315"/>
            <a:ext cx="149512" cy="149512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B4858-B2DA-4FD3-896B-19E349598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0176" y="-1"/>
            <a:ext cx="4511824" cy="6858000"/>
          </a:xfrm>
          <a:custGeom>
            <a:avLst/>
            <a:gdLst>
              <a:gd name="connsiteX0" fmla="*/ 0 w 4511824"/>
              <a:gd name="connsiteY0" fmla="*/ 0 h 6858000"/>
              <a:gd name="connsiteX1" fmla="*/ 4511824 w 4511824"/>
              <a:gd name="connsiteY1" fmla="*/ 0 h 6858000"/>
              <a:gd name="connsiteX2" fmla="*/ 4511824 w 4511824"/>
              <a:gd name="connsiteY2" fmla="*/ 6858000 h 6858000"/>
              <a:gd name="connsiteX3" fmla="*/ 0 w 45118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1824" h="6858000">
                <a:moveTo>
                  <a:pt x="0" y="0"/>
                </a:moveTo>
                <a:lnTo>
                  <a:pt x="4511824" y="0"/>
                </a:lnTo>
                <a:lnTo>
                  <a:pt x="4511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E311F7-7FB5-4F96-A20B-69D672D4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21" y="194628"/>
            <a:ext cx="10801350" cy="997196"/>
          </a:xfrm>
        </p:spPr>
        <p:txBody>
          <a:bodyPr/>
          <a:lstStyle/>
          <a:p>
            <a:r>
              <a:rPr lang="ru-RU" dirty="0"/>
              <a:t>Технологические возможности</a:t>
            </a:r>
            <a:br>
              <a:rPr lang="ru-RU" dirty="0"/>
            </a:br>
            <a:r>
              <a:rPr lang="ru-RU" dirty="0"/>
              <a:t> ОРЦ на базе </a:t>
            </a:r>
            <a:r>
              <a:rPr lang="ru-RU" dirty="0" err="1"/>
              <a:t>Агропарка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3CBAE-44BC-4726-8B50-85E2ED4F8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4216887" y="3394709"/>
            <a:ext cx="6858000" cy="68580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568E206-BAB4-485F-BB55-AE87DA3F92C7}"/>
              </a:ext>
            </a:extLst>
          </p:cNvPr>
          <p:cNvCxnSpPr>
            <a:cxnSpLocks/>
          </p:cNvCxnSpPr>
          <p:nvPr/>
        </p:nvCxnSpPr>
        <p:spPr>
          <a:xfrm>
            <a:off x="695325" y="6021288"/>
            <a:ext cx="1732199" cy="0"/>
          </a:xfrm>
          <a:prstGeom prst="straightConnector1">
            <a:avLst/>
          </a:prstGeom>
          <a:ln w="38100" cap="rnd">
            <a:solidFill>
              <a:schemeClr val="bg1"/>
            </a:solidFill>
            <a:prstDash val="sysDot"/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026620-0674-49B8-8187-67E6158D14BC}"/>
              </a:ext>
            </a:extLst>
          </p:cNvPr>
          <p:cNvCxnSpPr>
            <a:cxnSpLocks/>
          </p:cNvCxnSpPr>
          <p:nvPr/>
        </p:nvCxnSpPr>
        <p:spPr>
          <a:xfrm>
            <a:off x="4772334" y="6021288"/>
            <a:ext cx="2248813" cy="0"/>
          </a:xfrm>
          <a:prstGeom prst="straightConnector1">
            <a:avLst/>
          </a:prstGeom>
          <a:ln w="38100" cap="rnd">
            <a:solidFill>
              <a:schemeClr val="bg1"/>
            </a:solidFill>
            <a:prstDash val="sysDot"/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E1A46E8F-33E1-44CE-BE43-71392DFB7202}"/>
              </a:ext>
            </a:extLst>
          </p:cNvPr>
          <p:cNvSpPr>
            <a:spLocks noChangeAspect="1"/>
          </p:cNvSpPr>
          <p:nvPr/>
        </p:nvSpPr>
        <p:spPr>
          <a:xfrm>
            <a:off x="2618548" y="4890496"/>
            <a:ext cx="2090180" cy="2090183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0354DD-6C3D-4CB0-8091-654141EC857D}"/>
              </a:ext>
            </a:extLst>
          </p:cNvPr>
          <p:cNvSpPr txBox="1"/>
          <p:nvPr/>
        </p:nvSpPr>
        <p:spPr>
          <a:xfrm>
            <a:off x="5099010" y="5580647"/>
            <a:ext cx="12481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Магазины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CDB958-A1A3-47A7-AE41-B442E3CCF513}"/>
              </a:ext>
            </a:extLst>
          </p:cNvPr>
          <p:cNvSpPr txBox="1"/>
          <p:nvPr/>
        </p:nvSpPr>
        <p:spPr>
          <a:xfrm>
            <a:off x="5077144" y="6198777"/>
            <a:ext cx="1270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Получатели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AF90D9-56FB-4334-BFEA-A50639595C21}"/>
              </a:ext>
            </a:extLst>
          </p:cNvPr>
          <p:cNvSpPr txBox="1"/>
          <p:nvPr/>
        </p:nvSpPr>
        <p:spPr>
          <a:xfrm>
            <a:off x="1179362" y="5574994"/>
            <a:ext cx="12481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Сети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E2DAFA-FFF8-48E6-AE2D-50A3F96AD8FE}"/>
              </a:ext>
            </a:extLst>
          </p:cNvPr>
          <p:cNvSpPr txBox="1"/>
          <p:nvPr/>
        </p:nvSpPr>
        <p:spPr>
          <a:xfrm>
            <a:off x="1179362" y="6198777"/>
            <a:ext cx="15720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Поставщики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CBC254E-5DED-46C2-A4FF-72BA7AF77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6031">
            <a:off x="2658141" y="4930090"/>
            <a:ext cx="2010994" cy="2010996"/>
          </a:xfrm>
          <a:custGeom>
            <a:avLst/>
            <a:gdLst>
              <a:gd name="connsiteX0" fmla="*/ 950082 w 1900164"/>
              <a:gd name="connsiteY0" fmla="*/ 0 h 1900166"/>
              <a:gd name="connsiteX1" fmla="*/ 1900164 w 1900164"/>
              <a:gd name="connsiteY1" fmla="*/ 950083 h 1900166"/>
              <a:gd name="connsiteX2" fmla="*/ 950082 w 1900164"/>
              <a:gd name="connsiteY2" fmla="*/ 1900166 h 1900166"/>
              <a:gd name="connsiteX3" fmla="*/ 0 w 1900164"/>
              <a:gd name="connsiteY3" fmla="*/ 950083 h 1900166"/>
              <a:gd name="connsiteX4" fmla="*/ 950082 w 1900164"/>
              <a:gd name="connsiteY4" fmla="*/ 0 h 190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164" h="1900166">
                <a:moveTo>
                  <a:pt x="950082" y="0"/>
                </a:moveTo>
                <a:cubicBezTo>
                  <a:pt x="1474798" y="0"/>
                  <a:pt x="1900164" y="425367"/>
                  <a:pt x="1900164" y="950083"/>
                </a:cubicBezTo>
                <a:cubicBezTo>
                  <a:pt x="1900164" y="1474799"/>
                  <a:pt x="1474798" y="1900166"/>
                  <a:pt x="950082" y="1900166"/>
                </a:cubicBezTo>
                <a:cubicBezTo>
                  <a:pt x="425366" y="1900166"/>
                  <a:pt x="0" y="1474799"/>
                  <a:pt x="0" y="950083"/>
                </a:cubicBezTo>
                <a:cubicBezTo>
                  <a:pt x="0" y="425367"/>
                  <a:pt x="425366" y="0"/>
                  <a:pt x="950082" y="0"/>
                </a:cubicBezTo>
                <a:close/>
              </a:path>
            </a:pathLst>
          </a:cu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A7DB1EBC-95AE-48B6-9035-C2EC575212DC}"/>
              </a:ext>
            </a:extLst>
          </p:cNvPr>
          <p:cNvSpPr/>
          <p:nvPr/>
        </p:nvSpPr>
        <p:spPr>
          <a:xfrm>
            <a:off x="3093441" y="5149823"/>
            <a:ext cx="1108589" cy="3323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</a:rPr>
              <a:t>ОРЦ</a:t>
            </a:r>
          </a:p>
        </p:txBody>
      </p:sp>
      <p:pic>
        <p:nvPicPr>
          <p:cNvPr id="39" name="Graphic 38" descr="Store outline">
            <a:extLst>
              <a:ext uri="{FF2B5EF4-FFF2-40B4-BE49-F238E27FC236}">
                <a16:creationId xmlns:a16="http://schemas.microsoft.com/office/drawing/2014/main" id="{0B9D3348-46BC-446D-B283-C88CE4E04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259" y="5505859"/>
            <a:ext cx="426575" cy="426575"/>
          </a:xfrm>
          <a:prstGeom prst="rect">
            <a:avLst/>
          </a:prstGeom>
        </p:spPr>
      </p:pic>
      <p:pic>
        <p:nvPicPr>
          <p:cNvPr id="77" name="Graphic 76" descr="Shopping cart outline">
            <a:extLst>
              <a:ext uri="{FF2B5EF4-FFF2-40B4-BE49-F238E27FC236}">
                <a16:creationId xmlns:a16="http://schemas.microsoft.com/office/drawing/2014/main" id="{2488A6B8-1EB5-4C38-9EC4-9771EEFAF2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800" y="5500206"/>
            <a:ext cx="426575" cy="426575"/>
          </a:xfrm>
          <a:prstGeom prst="rect">
            <a:avLst/>
          </a:prstGeom>
        </p:spPr>
      </p:pic>
      <p:pic>
        <p:nvPicPr>
          <p:cNvPr id="79" name="Graphic 78" descr="Man with kid outline">
            <a:extLst>
              <a:ext uri="{FF2B5EF4-FFF2-40B4-BE49-F238E27FC236}">
                <a16:creationId xmlns:a16="http://schemas.microsoft.com/office/drawing/2014/main" id="{D48EC767-EF74-4F55-8EE4-66A8D385A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6259" y="6123989"/>
            <a:ext cx="426575" cy="42657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EC0AF49E-C9F5-4937-BBE8-41C50A68A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917" y="6204843"/>
            <a:ext cx="388341" cy="2648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1686D6-4F88-4303-9A69-B830E9468674}"/>
              </a:ext>
            </a:extLst>
          </p:cNvPr>
          <p:cNvSpPr txBox="1"/>
          <p:nvPr/>
        </p:nvSpPr>
        <p:spPr>
          <a:xfrm>
            <a:off x="869896" y="3812402"/>
            <a:ext cx="342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Онлайн прием заявок от заказчиков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BD345-5CBD-4F0A-BEAD-60EE049289BF}"/>
              </a:ext>
            </a:extLst>
          </p:cNvPr>
          <p:cNvSpPr txBox="1"/>
          <p:nvPr/>
        </p:nvSpPr>
        <p:spPr>
          <a:xfrm>
            <a:off x="4778840" y="3986640"/>
            <a:ext cx="237433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88950">
              <a:lnSpc>
                <a:spcPct val="90000"/>
              </a:lnSpc>
              <a:spcAft>
                <a:spcPct val="35000"/>
              </a:spcAft>
            </a:pPr>
            <a:r>
              <a:rPr lang="ru-RU" sz="1400" dirty="0"/>
              <a:t>Автоматизированная подработка продуктов : упаковка, фасовка, переборка, маркировка </a:t>
            </a:r>
          </a:p>
        </p:txBody>
      </p:sp>
    </p:spTree>
    <p:extLst>
      <p:ext uri="{BB962C8B-B14F-4D97-AF65-F5344CB8AC3E}">
        <p14:creationId xmlns:p14="http://schemas.microsoft.com/office/powerpoint/2010/main" val="282991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52F012-CEFC-4A3A-8799-4F69150C6398}"/>
              </a:ext>
            </a:extLst>
          </p:cNvPr>
          <p:cNvGrpSpPr/>
          <p:nvPr/>
        </p:nvGrpSpPr>
        <p:grpSpPr>
          <a:xfrm>
            <a:off x="0" y="1376801"/>
            <a:ext cx="12192000" cy="4358316"/>
            <a:chOff x="0" y="1376801"/>
            <a:chExt cx="12192000" cy="43583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6A7B44-17FA-4DEB-81E2-CA91E659B49C}"/>
                </a:ext>
              </a:extLst>
            </p:cNvPr>
            <p:cNvGrpSpPr/>
            <p:nvPr/>
          </p:nvGrpSpPr>
          <p:grpSpPr>
            <a:xfrm>
              <a:off x="0" y="1376801"/>
              <a:ext cx="12192000" cy="4358316"/>
              <a:chOff x="0" y="1376801"/>
              <a:chExt cx="12192000" cy="435831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9C92EA2-F6CD-47A8-AC6E-AB1849252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613197"/>
                <a:ext cx="12192000" cy="12192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92EF88-0B1E-4FE8-8DD5-2B08DD26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0" y="1376801"/>
                <a:ext cx="12192000" cy="121920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F6E613-7FD3-4034-9657-3FF3BF723CEA}"/>
                </a:ext>
              </a:extLst>
            </p:cNvPr>
            <p:cNvSpPr/>
            <p:nvPr/>
          </p:nvSpPr>
          <p:spPr>
            <a:xfrm>
              <a:off x="1" y="1498721"/>
              <a:ext cx="12191998" cy="4114476"/>
            </a:xfrm>
            <a:prstGeom prst="rect">
              <a:avLst/>
            </a:prstGeom>
            <a:gradFill>
              <a:gsLst>
                <a:gs pos="77000">
                  <a:srgbClr val="2078A0"/>
                </a:gs>
                <a:gs pos="27000">
                  <a:schemeClr val="accent5">
                    <a:lumMod val="75000"/>
                  </a:schemeClr>
                </a:gs>
                <a:gs pos="49000">
                  <a:srgbClr val="36D1DC">
                    <a:alpha val="90000"/>
                  </a:srgbClr>
                </a:gs>
              </a:gsLst>
              <a:lin ang="2400000" scaled="0"/>
            </a:gradFill>
            <a:ln w="12700">
              <a:miter lim="400000"/>
            </a:ln>
          </p:spPr>
          <p:txBody>
            <a:bodyPr wrap="square" lIns="17145" rIns="17145" anchor="ctr">
              <a:noAutofit/>
            </a:bodyPr>
            <a:lstStyle/>
            <a:p>
              <a:pPr algn="ctr" defTabSz="685800"/>
              <a:endParaRPr lang="en-US" sz="675" dirty="0">
                <a:solidFill>
                  <a:srgbClr val="ECECEC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Partial Circle 35">
            <a:extLst>
              <a:ext uri="{FF2B5EF4-FFF2-40B4-BE49-F238E27FC236}">
                <a16:creationId xmlns:a16="http://schemas.microsoft.com/office/drawing/2014/main" id="{A57DCFA1-A6D6-4CD9-A4C1-591A592936E4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727850" y="1158248"/>
            <a:ext cx="2736302" cy="2736306"/>
          </a:xfrm>
          <a:prstGeom prst="pie">
            <a:avLst/>
          </a:prstGeom>
          <a:gradFill>
            <a:gsLst>
              <a:gs pos="100000">
                <a:srgbClr val="00548A"/>
              </a:gs>
              <a:gs pos="16000">
                <a:srgbClr val="7DB900"/>
              </a:gs>
              <a:gs pos="45000">
                <a:srgbClr val="00B5EF">
                  <a:lumMod val="75000"/>
                </a:srgbClr>
              </a:gs>
            </a:gsLst>
            <a:lin ang="11400000" scaled="0"/>
          </a:gradFill>
          <a:ln w="12700">
            <a:miter lim="400000"/>
          </a:ln>
        </p:spPr>
        <p:txBody>
          <a:bodyPr wrap="square" lIns="22860" rIns="2286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kern="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32" name="Partial Circle 31">
            <a:extLst>
              <a:ext uri="{FF2B5EF4-FFF2-40B4-BE49-F238E27FC236}">
                <a16:creationId xmlns:a16="http://schemas.microsoft.com/office/drawing/2014/main" id="{8F73C0A6-D21D-4C27-B4B7-3767C2E56514}"/>
              </a:ext>
            </a:extLst>
          </p:cNvPr>
          <p:cNvSpPr>
            <a:spLocks noChangeAspect="1"/>
          </p:cNvSpPr>
          <p:nvPr/>
        </p:nvSpPr>
        <p:spPr>
          <a:xfrm>
            <a:off x="4727849" y="3548567"/>
            <a:ext cx="2736302" cy="2736304"/>
          </a:xfrm>
          <a:prstGeom prst="pie">
            <a:avLst/>
          </a:prstGeom>
          <a:gradFill>
            <a:gsLst>
              <a:gs pos="100000">
                <a:srgbClr val="00548A"/>
              </a:gs>
              <a:gs pos="16000">
                <a:srgbClr val="7DB900"/>
              </a:gs>
              <a:gs pos="45000">
                <a:srgbClr val="00B5EF">
                  <a:lumMod val="75000"/>
                </a:srgbClr>
              </a:gs>
            </a:gsLst>
            <a:lin ang="11400000" scaled="0"/>
          </a:gradFill>
          <a:ln w="12700">
            <a:miter lim="400000"/>
          </a:ln>
        </p:spPr>
        <p:txBody>
          <a:bodyPr wrap="square" lIns="22860" rIns="2286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00" kern="0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E5520D-0740-4095-B08F-F788FCA0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Сервисы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28F64-BD0A-44CA-83BA-5147A0EC0B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C5AB7-53E1-4B6E-9280-9CBD92BD7C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CB614D-D33B-4D10-A777-A56229ACCC89}" type="slidenum">
              <a:rPr lang="ru-RU" smtClean="0"/>
              <a:t>7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47600-6C60-4DFD-9B8A-4341EF0C403C}"/>
              </a:ext>
            </a:extLst>
          </p:cNvPr>
          <p:cNvSpPr txBox="1"/>
          <p:nvPr/>
        </p:nvSpPr>
        <p:spPr>
          <a:xfrm>
            <a:off x="695325" y="1976535"/>
            <a:ext cx="41765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Аренда помещений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89B92-C36F-4D11-8451-3DA2EA35F2A3}"/>
              </a:ext>
            </a:extLst>
          </p:cNvPr>
          <p:cNvSpPr txBox="1"/>
          <p:nvPr/>
        </p:nvSpPr>
        <p:spPr>
          <a:xfrm>
            <a:off x="695325" y="2924944"/>
            <a:ext cx="417653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Аренда складов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производственных помещений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Аренда кросс-доков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Аренда торговых площадей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Аренда офисных помещений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06F1C-BE7F-4927-805A-3AC0BE88D901}"/>
              </a:ext>
            </a:extLst>
          </p:cNvPr>
          <p:cNvSpPr txBox="1"/>
          <p:nvPr/>
        </p:nvSpPr>
        <p:spPr>
          <a:xfrm>
            <a:off x="7810254" y="4370786"/>
            <a:ext cx="39320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Логистические услуги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0100D-7291-4034-911C-8772884561E6}"/>
              </a:ext>
            </a:extLst>
          </p:cNvPr>
          <p:cNvSpPr txBox="1"/>
          <p:nvPr/>
        </p:nvSpPr>
        <p:spPr>
          <a:xfrm>
            <a:off x="7810253" y="2137693"/>
            <a:ext cx="3932049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Дефрост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Погрузо-разгрузочные операции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Ответственное хранение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Транспортировка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chemeClr val="bg1"/>
                </a:solidFill>
              </a:rPr>
              <a:t>Упаковка, переборка, маркировка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8CC5D1-4EF0-4AC1-81C7-ABBAC2B1E56F}"/>
              </a:ext>
            </a:extLst>
          </p:cNvPr>
          <p:cNvSpPr>
            <a:spLocks noChangeAspect="1"/>
          </p:cNvSpPr>
          <p:nvPr/>
        </p:nvSpPr>
        <p:spPr>
          <a:xfrm>
            <a:off x="4946401" y="1376801"/>
            <a:ext cx="2299198" cy="2299201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50800" dir="2700000" algn="tl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E4467D-FD9F-43DF-A3B0-EA9237EB0CED}"/>
              </a:ext>
            </a:extLst>
          </p:cNvPr>
          <p:cNvSpPr>
            <a:spLocks noChangeAspect="1"/>
          </p:cNvSpPr>
          <p:nvPr/>
        </p:nvSpPr>
        <p:spPr>
          <a:xfrm flipV="1">
            <a:off x="4946401" y="3767118"/>
            <a:ext cx="2299198" cy="2299201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50800" dir="2700000" algn="tl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E82D00-7BBE-4E36-B978-3CB0DCA8C3C4}"/>
              </a:ext>
            </a:extLst>
          </p:cNvPr>
          <p:cNvCxnSpPr/>
          <p:nvPr/>
        </p:nvCxnSpPr>
        <p:spPr>
          <a:xfrm>
            <a:off x="695325" y="2526401"/>
            <a:ext cx="4251076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C20DCD-EF61-43B1-983E-568F030FD080}"/>
              </a:ext>
            </a:extLst>
          </p:cNvPr>
          <p:cNvCxnSpPr/>
          <p:nvPr/>
        </p:nvCxnSpPr>
        <p:spPr>
          <a:xfrm>
            <a:off x="7176120" y="4914902"/>
            <a:ext cx="4251076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indoor, ceiling, working, area&#10;&#10;Description automatically generated">
            <a:extLst>
              <a:ext uri="{FF2B5EF4-FFF2-40B4-BE49-F238E27FC236}">
                <a16:creationId xmlns:a16="http://schemas.microsoft.com/office/drawing/2014/main" id="{9722766D-877D-4B15-98D8-7661548F8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5881" y="1446281"/>
            <a:ext cx="2160240" cy="2160240"/>
          </a:xfrm>
          <a:custGeom>
            <a:avLst/>
            <a:gdLst>
              <a:gd name="connsiteX0" fmla="*/ 1080120 w 2160240"/>
              <a:gd name="connsiteY0" fmla="*/ 0 h 2160240"/>
              <a:gd name="connsiteX1" fmla="*/ 2160240 w 2160240"/>
              <a:gd name="connsiteY1" fmla="*/ 1080120 h 2160240"/>
              <a:gd name="connsiteX2" fmla="*/ 1080120 w 2160240"/>
              <a:gd name="connsiteY2" fmla="*/ 2160240 h 2160240"/>
              <a:gd name="connsiteX3" fmla="*/ 0 w 2160240"/>
              <a:gd name="connsiteY3" fmla="*/ 1080120 h 2160240"/>
              <a:gd name="connsiteX4" fmla="*/ 1080120 w 2160240"/>
              <a:gd name="connsiteY4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0" h="2160240">
                <a:moveTo>
                  <a:pt x="1080120" y="0"/>
                </a:moveTo>
                <a:cubicBezTo>
                  <a:pt x="1676654" y="0"/>
                  <a:pt x="2160240" y="483586"/>
                  <a:pt x="2160240" y="1080120"/>
                </a:cubicBezTo>
                <a:cubicBezTo>
                  <a:pt x="2160240" y="1676654"/>
                  <a:pt x="1676654" y="2160240"/>
                  <a:pt x="1080120" y="2160240"/>
                </a:cubicBezTo>
                <a:cubicBezTo>
                  <a:pt x="483586" y="2160240"/>
                  <a:pt x="0" y="1676654"/>
                  <a:pt x="0" y="1080120"/>
                </a:cubicBezTo>
                <a:cubicBezTo>
                  <a:pt x="0" y="483586"/>
                  <a:pt x="483586" y="0"/>
                  <a:pt x="1080120" y="0"/>
                </a:cubicBezTo>
                <a:close/>
              </a:path>
            </a:pathLst>
          </a:custGeom>
        </p:spPr>
      </p:pic>
      <p:pic>
        <p:nvPicPr>
          <p:cNvPr id="29" name="Picture 28" descr="A picture containing person&#10;&#10;Description automatically generated">
            <a:extLst>
              <a:ext uri="{FF2B5EF4-FFF2-40B4-BE49-F238E27FC236}">
                <a16:creationId xmlns:a16="http://schemas.microsoft.com/office/drawing/2014/main" id="{CAFAE1A1-4C11-499F-9529-9011A85A5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5881" y="3836598"/>
            <a:ext cx="2160240" cy="2160240"/>
          </a:xfrm>
          <a:custGeom>
            <a:avLst/>
            <a:gdLst>
              <a:gd name="connsiteX0" fmla="*/ 1080120 w 2160240"/>
              <a:gd name="connsiteY0" fmla="*/ 0 h 2160240"/>
              <a:gd name="connsiteX1" fmla="*/ 2160240 w 2160240"/>
              <a:gd name="connsiteY1" fmla="*/ 1080120 h 2160240"/>
              <a:gd name="connsiteX2" fmla="*/ 1080120 w 2160240"/>
              <a:gd name="connsiteY2" fmla="*/ 2160240 h 2160240"/>
              <a:gd name="connsiteX3" fmla="*/ 0 w 2160240"/>
              <a:gd name="connsiteY3" fmla="*/ 1080120 h 2160240"/>
              <a:gd name="connsiteX4" fmla="*/ 1080120 w 2160240"/>
              <a:gd name="connsiteY4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0" h="2160240">
                <a:moveTo>
                  <a:pt x="1080120" y="0"/>
                </a:moveTo>
                <a:cubicBezTo>
                  <a:pt x="1676654" y="0"/>
                  <a:pt x="2160240" y="483586"/>
                  <a:pt x="2160240" y="1080120"/>
                </a:cubicBezTo>
                <a:cubicBezTo>
                  <a:pt x="2160240" y="1676654"/>
                  <a:pt x="1676654" y="2160240"/>
                  <a:pt x="1080120" y="2160240"/>
                </a:cubicBezTo>
                <a:cubicBezTo>
                  <a:pt x="483586" y="2160240"/>
                  <a:pt x="0" y="1676654"/>
                  <a:pt x="0" y="1080120"/>
                </a:cubicBezTo>
                <a:cubicBezTo>
                  <a:pt x="0" y="483586"/>
                  <a:pt x="483586" y="0"/>
                  <a:pt x="108012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78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E4AAD6-5DFA-4A57-B8FD-F5C6C50D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3" y="0"/>
            <a:ext cx="420624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1F1B3-37CD-4F36-9B91-54A87F7A6357}"/>
              </a:ext>
            </a:extLst>
          </p:cNvPr>
          <p:cNvGrpSpPr/>
          <p:nvPr/>
        </p:nvGrpSpPr>
        <p:grpSpPr>
          <a:xfrm>
            <a:off x="-2" y="0"/>
            <a:ext cx="7392145" cy="3429000"/>
            <a:chOff x="-2" y="-315416"/>
            <a:chExt cx="7392145" cy="3744416"/>
          </a:xfrm>
        </p:grpSpPr>
        <p:pic>
          <p:nvPicPr>
            <p:cNvPr id="13" name="Picture 12" descr="A sandy beach next to the road&#10;&#10;Description automatically generated">
              <a:extLst>
                <a:ext uri="{FF2B5EF4-FFF2-40B4-BE49-F238E27FC236}">
                  <a16:creationId xmlns:a16="http://schemas.microsoft.com/office/drawing/2014/main" id="{FAB199B8-2C53-4498-90A8-609B63986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-2" y="1556792"/>
              <a:ext cx="7392145" cy="1872208"/>
            </a:xfrm>
            <a:custGeom>
              <a:avLst/>
              <a:gdLst>
                <a:gd name="connsiteX0" fmla="*/ 7392145 w 7392145"/>
                <a:gd name="connsiteY0" fmla="*/ 0 h 1159290"/>
                <a:gd name="connsiteX1" fmla="*/ 0 w 7392145"/>
                <a:gd name="connsiteY1" fmla="*/ 0 h 1159290"/>
                <a:gd name="connsiteX2" fmla="*/ 0 w 7392145"/>
                <a:gd name="connsiteY2" fmla="*/ 1159290 h 1159290"/>
                <a:gd name="connsiteX3" fmla="*/ 7392145 w 7392145"/>
                <a:gd name="connsiteY3" fmla="*/ 1159290 h 1159290"/>
                <a:gd name="connsiteX4" fmla="*/ 7392145 w 7392145"/>
                <a:gd name="connsiteY4" fmla="*/ 0 h 1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2145" h="1159290">
                  <a:moveTo>
                    <a:pt x="7392145" y="0"/>
                  </a:moveTo>
                  <a:lnTo>
                    <a:pt x="0" y="0"/>
                  </a:lnTo>
                  <a:lnTo>
                    <a:pt x="0" y="1159290"/>
                  </a:lnTo>
                  <a:lnTo>
                    <a:pt x="7392145" y="1159290"/>
                  </a:lnTo>
                  <a:lnTo>
                    <a:pt x="7392145" y="0"/>
                  </a:lnTo>
                  <a:close/>
                </a:path>
              </a:pathLst>
            </a:custGeom>
          </p:spPr>
        </p:pic>
        <p:pic>
          <p:nvPicPr>
            <p:cNvPr id="14" name="Picture 13" descr="A sandy beach next to the road&#10;&#10;Description automatically generated">
              <a:extLst>
                <a:ext uri="{FF2B5EF4-FFF2-40B4-BE49-F238E27FC236}">
                  <a16:creationId xmlns:a16="http://schemas.microsoft.com/office/drawing/2014/main" id="{B1E89A61-624F-4FB4-9948-F00FCB8B0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-2" y="-315416"/>
              <a:ext cx="7392145" cy="1872208"/>
            </a:xfrm>
            <a:custGeom>
              <a:avLst/>
              <a:gdLst>
                <a:gd name="connsiteX0" fmla="*/ 7392145 w 7392145"/>
                <a:gd name="connsiteY0" fmla="*/ 0 h 1159290"/>
                <a:gd name="connsiteX1" fmla="*/ 0 w 7392145"/>
                <a:gd name="connsiteY1" fmla="*/ 0 h 1159290"/>
                <a:gd name="connsiteX2" fmla="*/ 0 w 7392145"/>
                <a:gd name="connsiteY2" fmla="*/ 1159290 h 1159290"/>
                <a:gd name="connsiteX3" fmla="*/ 7392145 w 7392145"/>
                <a:gd name="connsiteY3" fmla="*/ 1159290 h 1159290"/>
                <a:gd name="connsiteX4" fmla="*/ 7392145 w 7392145"/>
                <a:gd name="connsiteY4" fmla="*/ 0 h 1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2145" h="1159290">
                  <a:moveTo>
                    <a:pt x="7392145" y="0"/>
                  </a:moveTo>
                  <a:lnTo>
                    <a:pt x="0" y="0"/>
                  </a:lnTo>
                  <a:lnTo>
                    <a:pt x="0" y="1159290"/>
                  </a:lnTo>
                  <a:lnTo>
                    <a:pt x="7392145" y="1159290"/>
                  </a:lnTo>
                  <a:lnTo>
                    <a:pt x="7392145" y="0"/>
                  </a:lnTo>
                  <a:close/>
                </a:path>
              </a:pathLst>
            </a:cu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01E16E8-B92C-4092-A0F7-7CEAE1541B38}"/>
              </a:ext>
            </a:extLst>
          </p:cNvPr>
          <p:cNvSpPr/>
          <p:nvPr/>
        </p:nvSpPr>
        <p:spPr>
          <a:xfrm>
            <a:off x="-2" y="0"/>
            <a:ext cx="7392145" cy="2351782"/>
          </a:xfrm>
          <a:prstGeom prst="rect">
            <a:avLst/>
          </a:prstGeom>
          <a:gradFill>
            <a:gsLst>
              <a:gs pos="7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DCC01B3-5233-4380-8FCF-6AB6F22A5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893" y="3486620"/>
            <a:ext cx="4554107" cy="3371380"/>
          </a:xfrm>
          <a:prstGeom prst="rect">
            <a:avLst/>
          </a:prstGeom>
        </p:spPr>
      </p:pic>
      <p:pic>
        <p:nvPicPr>
          <p:cNvPr id="11" name="Picture 10" descr="A sandy beach next to the road&#10;&#10;Description automatically generated">
            <a:extLst>
              <a:ext uri="{FF2B5EF4-FFF2-40B4-BE49-F238E27FC236}">
                <a16:creationId xmlns:a16="http://schemas.microsoft.com/office/drawing/2014/main" id="{C7CDC5A8-D628-41B3-A6ED-D24C670C20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3429000"/>
            <a:ext cx="7392145" cy="3429000"/>
          </a:xfrm>
          <a:custGeom>
            <a:avLst/>
            <a:gdLst>
              <a:gd name="connsiteX0" fmla="*/ 7392145 w 7392145"/>
              <a:gd name="connsiteY0" fmla="*/ 0 h 3429000"/>
              <a:gd name="connsiteX1" fmla="*/ 0 w 7392145"/>
              <a:gd name="connsiteY1" fmla="*/ 0 h 3429000"/>
              <a:gd name="connsiteX2" fmla="*/ 0 w 7392145"/>
              <a:gd name="connsiteY2" fmla="*/ 3429000 h 3429000"/>
              <a:gd name="connsiteX3" fmla="*/ 7392145 w 7392145"/>
              <a:gd name="connsiteY3" fmla="*/ 3429000 h 3429000"/>
              <a:gd name="connsiteX4" fmla="*/ 7392145 w 7392145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145" h="3429000">
                <a:moveTo>
                  <a:pt x="7392145" y="0"/>
                </a:moveTo>
                <a:lnTo>
                  <a:pt x="0" y="0"/>
                </a:lnTo>
                <a:lnTo>
                  <a:pt x="0" y="3429000"/>
                </a:lnTo>
                <a:lnTo>
                  <a:pt x="7392145" y="3429000"/>
                </a:lnTo>
                <a:lnTo>
                  <a:pt x="7392145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E4B0E-FCC1-4524-9603-4CF318F1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50"/>
            <a:ext cx="6480795" cy="1246495"/>
          </a:xfrm>
        </p:spPr>
        <p:txBody>
          <a:bodyPr lIns="0" tIns="0" rIns="0" bIns="0"/>
          <a:lstStyle/>
          <a:p>
            <a:r>
              <a:rPr lang="ru-RU" sz="3000" dirty="0"/>
              <a:t>Строительство и девелопмент оптово-распределительного центра с холодильным оборудованием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A056-3CCA-4EAA-BBB9-D773010EB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80D239-1885-48E5-8552-BB3D8B8E3DF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BF6BA-02C0-4461-A4B0-41052E17BC2B}"/>
              </a:ext>
            </a:extLst>
          </p:cNvPr>
          <p:cNvSpPr txBox="1"/>
          <p:nvPr/>
        </p:nvSpPr>
        <p:spPr>
          <a:xfrm>
            <a:off x="695324" y="1836245"/>
            <a:ext cx="712886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/>
              <a:t>АО «Корпорация развития Сахалинской области»</a:t>
            </a: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29D03496-F555-41AB-89CC-4B5B5D5EFF40}"/>
              </a:ext>
            </a:extLst>
          </p:cNvPr>
          <p:cNvSpPr txBox="1"/>
          <p:nvPr/>
        </p:nvSpPr>
        <p:spPr>
          <a:xfrm>
            <a:off x="0" y="2417522"/>
            <a:ext cx="7392142" cy="2249728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vert="horz" wrap="square" lIns="0" tIns="55879" rIns="0" bIns="0" rtlCol="0">
            <a:noAutofit/>
          </a:bodyPr>
          <a:lstStyle>
            <a:defPPr>
              <a:defRPr lang="ru-RU"/>
            </a:defPPr>
            <a:lvl1pPr marL="313055">
              <a:lnSpc>
                <a:spcPct val="100000"/>
              </a:lnSpc>
              <a:spcBef>
                <a:spcPts val="439"/>
              </a:spcBef>
              <a:defRPr sz="1050">
                <a:latin typeface="Arial"/>
                <a:cs typeface="Arial"/>
              </a:defRPr>
            </a:lvl1pPr>
          </a:lstStyle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D145E6-5220-4D91-A996-E12B9FE4877F}"/>
              </a:ext>
            </a:extLst>
          </p:cNvPr>
          <p:cNvSpPr txBox="1"/>
          <p:nvPr/>
        </p:nvSpPr>
        <p:spPr>
          <a:xfrm>
            <a:off x="7747422" y="457200"/>
            <a:ext cx="1764144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100" dirty="0"/>
              <a:t>Площадь</a:t>
            </a:r>
            <a:br>
              <a:rPr lang="en-US" sz="1100" dirty="0"/>
            </a:br>
            <a:r>
              <a:rPr lang="ru-RU" sz="1100" dirty="0"/>
              <a:t>здания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092E24-29AD-49AE-A459-037DF8D1F17F}"/>
              </a:ext>
            </a:extLst>
          </p:cNvPr>
          <p:cNvSpPr txBox="1"/>
          <p:nvPr/>
        </p:nvSpPr>
        <p:spPr>
          <a:xfrm>
            <a:off x="695323" y="3323874"/>
            <a:ext cx="3445768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Оптово-распределительный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центр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по хранению не менее 15 000 тонн продукции с холодильными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 морозильными установками с полным комплексом логистических услуг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ABE726-CBFF-4EDE-A700-A098F46357E0}"/>
              </a:ext>
            </a:extLst>
          </p:cNvPr>
          <p:cNvSpPr txBox="1"/>
          <p:nvPr/>
        </p:nvSpPr>
        <p:spPr>
          <a:xfrm>
            <a:off x="4457691" y="3323874"/>
            <a:ext cx="2272277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Планируются подъездные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пути для фур, погрузочно-разгрузочных услуг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для владельцев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 арендаторов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614D6976-822D-419C-A697-82124DAF8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8851" y="2749508"/>
            <a:ext cx="704955" cy="422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4AA4839-A385-4ADB-B790-0BC24A123E69}"/>
              </a:ext>
            </a:extLst>
          </p:cNvPr>
          <p:cNvGrpSpPr/>
          <p:nvPr/>
        </p:nvGrpSpPr>
        <p:grpSpPr>
          <a:xfrm>
            <a:off x="695322" y="2676108"/>
            <a:ext cx="807957" cy="511797"/>
            <a:chOff x="978978" y="2918688"/>
            <a:chExt cx="667664" cy="422929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0678AE0-D8A1-4A69-921B-F9023CF3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978" y="2918688"/>
              <a:ext cx="422929" cy="422929"/>
            </a:xfrm>
            <a:prstGeom prst="rect">
              <a:avLst/>
            </a:prstGeom>
          </p:spPr>
        </p:pic>
        <p:pic>
          <p:nvPicPr>
            <p:cNvPr id="32" name="Graphic 31" descr="Thermometer">
              <a:extLst>
                <a:ext uri="{FF2B5EF4-FFF2-40B4-BE49-F238E27FC236}">
                  <a16:creationId xmlns:a16="http://schemas.microsoft.com/office/drawing/2014/main" id="{26ECDB82-D701-43B4-91D6-CE35B110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48943" y="2941654"/>
              <a:ext cx="297699" cy="31520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AC7A0B4-C0C7-4E23-93F3-B93283CB081C}"/>
              </a:ext>
            </a:extLst>
          </p:cNvPr>
          <p:cNvSpPr txBox="1"/>
          <p:nvPr/>
        </p:nvSpPr>
        <p:spPr>
          <a:xfrm>
            <a:off x="7656482" y="2349257"/>
            <a:ext cx="4024897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/>
              <a:t>Ориентировочная стоимость лота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72155B-615A-479B-99E9-5253F1FF8C67}"/>
              </a:ext>
            </a:extLst>
          </p:cNvPr>
          <p:cNvSpPr txBox="1"/>
          <p:nvPr/>
        </p:nvSpPr>
        <p:spPr>
          <a:xfrm>
            <a:off x="7700519" y="2830145"/>
            <a:ext cx="176414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100" dirty="0"/>
              <a:t>Без оборудования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AFB363-890D-4447-B645-C2B86F1B7F55}"/>
              </a:ext>
            </a:extLst>
          </p:cNvPr>
          <p:cNvSpPr txBox="1"/>
          <p:nvPr/>
        </p:nvSpPr>
        <p:spPr>
          <a:xfrm>
            <a:off x="9773039" y="2809979"/>
            <a:ext cx="226075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100" dirty="0"/>
              <a:t>С оборудованием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F7C398-9200-4880-B676-DA8B2EBDE69A}"/>
              </a:ext>
            </a:extLst>
          </p:cNvPr>
          <p:cNvSpPr txBox="1"/>
          <p:nvPr/>
        </p:nvSpPr>
        <p:spPr>
          <a:xfrm>
            <a:off x="8216616" y="785294"/>
            <a:ext cx="975728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12 000 м</a:t>
            </a:r>
            <a:r>
              <a:rPr lang="ru-RU" sz="1600" b="1" baseline="30000" dirty="0"/>
              <a:t>2</a:t>
            </a:r>
          </a:p>
          <a:p>
            <a:endParaRPr lang="ru-RU" sz="1600" b="1" baseline="30000" dirty="0"/>
          </a:p>
          <a:p>
            <a:endParaRPr lang="ru-RU" sz="1600" b="1" baseline="30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600" b="1" baseline="30000" dirty="0"/>
          </a:p>
        </p:txBody>
      </p:sp>
      <p:pic>
        <p:nvPicPr>
          <p:cNvPr id="40" name="Graphic 39" descr="Blueprint">
            <a:extLst>
              <a:ext uri="{FF2B5EF4-FFF2-40B4-BE49-F238E27FC236}">
                <a16:creationId xmlns:a16="http://schemas.microsoft.com/office/drawing/2014/main" id="{B27FEA84-A8B7-4645-B95A-F8DAD10CBF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36223" y="946699"/>
            <a:ext cx="415854" cy="4158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0099-9A7E-4845-838F-E634B3C9BC54}"/>
              </a:ext>
            </a:extLst>
          </p:cNvPr>
          <p:cNvSpPr txBox="1"/>
          <p:nvPr/>
        </p:nvSpPr>
        <p:spPr>
          <a:xfrm>
            <a:off x="10225820" y="3225173"/>
            <a:ext cx="847015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600" b="1" dirty="0"/>
              <a:t>1 </a:t>
            </a:r>
            <a:r>
              <a:rPr lang="en-US" sz="1600" b="1" dirty="0"/>
              <a:t>637</a:t>
            </a:r>
            <a:r>
              <a:rPr lang="ru-RU" sz="1600" b="1" dirty="0"/>
              <a:t>,</a:t>
            </a:r>
            <a:r>
              <a:rPr lang="en-US" sz="1600" b="1" dirty="0"/>
              <a:t>3</a:t>
            </a:r>
            <a:r>
              <a:rPr lang="ru-RU" sz="1600" b="1" dirty="0"/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2ABFD7-1B2F-41CB-85F5-C7E5763F0699}"/>
              </a:ext>
            </a:extLst>
          </p:cNvPr>
          <p:cNvSpPr txBox="1"/>
          <p:nvPr/>
        </p:nvSpPr>
        <p:spPr>
          <a:xfrm>
            <a:off x="11176011" y="3254790"/>
            <a:ext cx="401862" cy="20576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/>
              <a:t>млн</a:t>
            </a:r>
            <a:br>
              <a:rPr lang="en-US" sz="900" dirty="0"/>
            </a:br>
            <a:r>
              <a:rPr lang="ru-RU" sz="900" dirty="0"/>
              <a:t>руб.</a:t>
            </a:r>
          </a:p>
        </p:txBody>
      </p:sp>
      <p:pic>
        <p:nvPicPr>
          <p:cNvPr id="45" name="Graphic 44" descr="Coins outline">
            <a:extLst>
              <a:ext uri="{FF2B5EF4-FFF2-40B4-BE49-F238E27FC236}">
                <a16:creationId xmlns:a16="http://schemas.microsoft.com/office/drawing/2014/main" id="{AD6BE308-2A40-4340-A808-2CEB60C3A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68931" y="3130814"/>
            <a:ext cx="453713" cy="45371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A03888F-1204-4A46-B70D-C15B06C505B3}"/>
              </a:ext>
            </a:extLst>
          </p:cNvPr>
          <p:cNvSpPr txBox="1"/>
          <p:nvPr/>
        </p:nvSpPr>
        <p:spPr>
          <a:xfrm>
            <a:off x="8107297" y="3254992"/>
            <a:ext cx="838009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600" b="1" dirty="0"/>
              <a:t>1 060</a:t>
            </a:r>
            <a:r>
              <a:rPr lang="ru-RU" sz="1600" b="1" dirty="0"/>
              <a:t>,</a:t>
            </a:r>
            <a:r>
              <a:rPr lang="en-US" sz="1600" b="1" dirty="0"/>
              <a:t>1</a:t>
            </a:r>
            <a:r>
              <a:rPr lang="ru-RU" sz="1600" b="1" dirty="0"/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6812DC-217B-4AA6-9FC8-6B8537FEB13F}"/>
              </a:ext>
            </a:extLst>
          </p:cNvPr>
          <p:cNvSpPr txBox="1"/>
          <p:nvPr/>
        </p:nvSpPr>
        <p:spPr>
          <a:xfrm>
            <a:off x="9100333" y="3254790"/>
            <a:ext cx="401862" cy="20576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/>
              <a:t>млн</a:t>
            </a:r>
            <a:br>
              <a:rPr lang="en-US" sz="900" dirty="0"/>
            </a:br>
            <a:r>
              <a:rPr lang="ru-RU" sz="900" dirty="0"/>
              <a:t>руб.</a:t>
            </a:r>
          </a:p>
        </p:txBody>
      </p:sp>
      <p:pic>
        <p:nvPicPr>
          <p:cNvPr id="48" name="Graphic 47" descr="Coins outline">
            <a:extLst>
              <a:ext uri="{FF2B5EF4-FFF2-40B4-BE49-F238E27FC236}">
                <a16:creationId xmlns:a16="http://schemas.microsoft.com/office/drawing/2014/main" id="{76106884-3D72-4C37-BF37-3FC76DF38A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72246" y="3130815"/>
            <a:ext cx="453713" cy="45371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14D4953-6D7F-485F-849D-49A262E84DB6}"/>
              </a:ext>
            </a:extLst>
          </p:cNvPr>
          <p:cNvSpPr/>
          <p:nvPr/>
        </p:nvSpPr>
        <p:spPr>
          <a:xfrm rot="20199334">
            <a:off x="8235498" y="4671702"/>
            <a:ext cx="809304" cy="293186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Полилиния 21">
            <a:extLst>
              <a:ext uri="{FF2B5EF4-FFF2-40B4-BE49-F238E27FC236}">
                <a16:creationId xmlns:a16="http://schemas.microsoft.com/office/drawing/2014/main" id="{9C7FF9DF-3E80-4833-AEC1-F93C55724266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8535676" y="3950480"/>
            <a:ext cx="646041" cy="64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C6B9D13-0350-4ADE-82EB-77B3E945E4B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5314" y="4363373"/>
            <a:ext cx="1984839" cy="1984839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0C94B85-9BE4-4CC5-8423-CB929869882F}"/>
              </a:ext>
            </a:extLst>
          </p:cNvPr>
          <p:cNvCxnSpPr>
            <a:cxnSpLocks/>
          </p:cNvCxnSpPr>
          <p:nvPr/>
        </p:nvCxnSpPr>
        <p:spPr>
          <a:xfrm flipH="1">
            <a:off x="7896912" y="4730321"/>
            <a:ext cx="960744" cy="35714"/>
          </a:xfrm>
          <a:prstGeom prst="line">
            <a:avLst/>
          </a:prstGeom>
          <a:ln w="3810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c 53" descr="Box with solid fill">
            <a:extLst>
              <a:ext uri="{FF2B5EF4-FFF2-40B4-BE49-F238E27FC236}">
                <a16:creationId xmlns:a16="http://schemas.microsoft.com/office/drawing/2014/main" id="{704AEEC1-4529-495D-8D4A-4D4922274B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44369" y="3931750"/>
            <a:ext cx="426575" cy="426575"/>
          </a:xfrm>
          <a:prstGeom prst="rect">
            <a:avLst/>
          </a:prstGeom>
        </p:spPr>
      </p:pic>
      <p:cxnSp>
        <p:nvCxnSpPr>
          <p:cNvPr id="41" name="Straight Connector 55">
            <a:extLst>
              <a:ext uri="{FF2B5EF4-FFF2-40B4-BE49-F238E27FC236}">
                <a16:creationId xmlns:a16="http://schemas.microsoft.com/office/drawing/2014/main" id="{94E92EEC-C4FF-420A-A1F5-E2F028492EDC}"/>
              </a:ext>
            </a:extLst>
          </p:cNvPr>
          <p:cNvCxnSpPr>
            <a:cxnSpLocks/>
          </p:cNvCxnSpPr>
          <p:nvPr/>
        </p:nvCxnSpPr>
        <p:spPr>
          <a:xfrm>
            <a:off x="8247261" y="1052736"/>
            <a:ext cx="1396091" cy="0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E0926B-BB24-4AEC-A269-01225CB4E3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31551" y="1045366"/>
            <a:ext cx="164606" cy="1164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324269-46EB-4536-8CF9-DEE6DE355A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0127" y="1174702"/>
            <a:ext cx="152413" cy="152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F01FA0-48BB-4812-AA13-F226C2AF22DA}"/>
              </a:ext>
            </a:extLst>
          </p:cNvPr>
          <p:cNvSpPr txBox="1"/>
          <p:nvPr/>
        </p:nvSpPr>
        <p:spPr>
          <a:xfrm>
            <a:off x="8467717" y="1126408"/>
            <a:ext cx="2020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 Сухой склад - 5 500 м2 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A90239C-74D8-46CD-9A9C-2A8ADF89CA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31310" y="1496048"/>
            <a:ext cx="152413" cy="152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F4BD9C-21BA-4CAB-AA84-7499C72A549A}"/>
              </a:ext>
            </a:extLst>
          </p:cNvPr>
          <p:cNvSpPr txBox="1"/>
          <p:nvPr/>
        </p:nvSpPr>
        <p:spPr>
          <a:xfrm>
            <a:off x="8466843" y="1448924"/>
            <a:ext cx="2436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 Холодный склад – 3 200 м2 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5E31D79-F52B-4983-A46A-EAE8ECD1C9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36491" y="1787300"/>
            <a:ext cx="152413" cy="1524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9C2AA6-48B7-48B3-8AD2-0B247880A313}"/>
              </a:ext>
            </a:extLst>
          </p:cNvPr>
          <p:cNvSpPr txBox="1"/>
          <p:nvPr/>
        </p:nvSpPr>
        <p:spPr>
          <a:xfrm>
            <a:off x="8497674" y="1745157"/>
            <a:ext cx="2553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Морозильный склад – 2 900 м2 </a:t>
            </a:r>
          </a:p>
        </p:txBody>
      </p:sp>
    </p:spTree>
    <p:extLst>
      <p:ext uri="{BB962C8B-B14F-4D97-AF65-F5344CB8AC3E}">
        <p14:creationId xmlns:p14="http://schemas.microsoft.com/office/powerpoint/2010/main" val="1029354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8B13579-CFEE-4E01-91EE-C92FC48E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93" y="3486620"/>
            <a:ext cx="4554107" cy="3371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E4AAD6-5DFA-4A57-B8FD-F5C6C50D7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98" y="0"/>
            <a:ext cx="420624" cy="6858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F780AC4-37E6-4232-BCBC-BEED39AFD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-1"/>
            <a:ext cx="7405400" cy="3124964"/>
          </a:xfrm>
          <a:custGeom>
            <a:avLst/>
            <a:gdLst>
              <a:gd name="connsiteX0" fmla="*/ 0 w 7405400"/>
              <a:gd name="connsiteY0" fmla="*/ 0 h 727402"/>
              <a:gd name="connsiteX1" fmla="*/ 7405400 w 7405400"/>
              <a:gd name="connsiteY1" fmla="*/ 0 h 727402"/>
              <a:gd name="connsiteX2" fmla="*/ 7405400 w 7405400"/>
              <a:gd name="connsiteY2" fmla="*/ 727402 h 727402"/>
              <a:gd name="connsiteX3" fmla="*/ 0 w 7405400"/>
              <a:gd name="connsiteY3" fmla="*/ 727402 h 727402"/>
              <a:gd name="connsiteX4" fmla="*/ 0 w 7405400"/>
              <a:gd name="connsiteY4" fmla="*/ 0 h 72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400" h="727402">
                <a:moveTo>
                  <a:pt x="0" y="0"/>
                </a:moveTo>
                <a:lnTo>
                  <a:pt x="7405400" y="0"/>
                </a:lnTo>
                <a:lnTo>
                  <a:pt x="7405400" y="727402"/>
                </a:lnTo>
                <a:lnTo>
                  <a:pt x="0" y="72740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199B674-FF59-4455-AB8B-BD98FD00CB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02" b="19657"/>
          <a:stretch>
            <a:fillRect/>
          </a:stretch>
        </p:blipFill>
        <p:spPr>
          <a:xfrm>
            <a:off x="-3" y="3225299"/>
            <a:ext cx="7405400" cy="3733036"/>
          </a:xfrm>
          <a:custGeom>
            <a:avLst/>
            <a:gdLst>
              <a:gd name="connsiteX0" fmla="*/ 0 w 7405400"/>
              <a:gd name="connsiteY0" fmla="*/ 0 h 3733036"/>
              <a:gd name="connsiteX1" fmla="*/ 7405400 w 7405400"/>
              <a:gd name="connsiteY1" fmla="*/ 0 h 3733036"/>
              <a:gd name="connsiteX2" fmla="*/ 7405400 w 7405400"/>
              <a:gd name="connsiteY2" fmla="*/ 3733036 h 3733036"/>
              <a:gd name="connsiteX3" fmla="*/ 0 w 7405400"/>
              <a:gd name="connsiteY3" fmla="*/ 3733036 h 3733036"/>
              <a:gd name="connsiteX4" fmla="*/ 0 w 7405400"/>
              <a:gd name="connsiteY4" fmla="*/ 0 h 373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5400" h="3733036">
                <a:moveTo>
                  <a:pt x="0" y="0"/>
                </a:moveTo>
                <a:lnTo>
                  <a:pt x="7405400" y="0"/>
                </a:lnTo>
                <a:lnTo>
                  <a:pt x="7405400" y="3733036"/>
                </a:lnTo>
                <a:lnTo>
                  <a:pt x="0" y="373303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A056-3CCA-4EAA-BBB9-D773010EB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80D239-1885-48E5-8552-BB3D8B8E3D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6" name="object 13">
            <a:extLst>
              <a:ext uri="{FF2B5EF4-FFF2-40B4-BE49-F238E27FC236}">
                <a16:creationId xmlns:a16="http://schemas.microsoft.com/office/drawing/2014/main" id="{7EDB7D27-6707-4931-B3D8-C0C2AA4D64C8}"/>
              </a:ext>
            </a:extLst>
          </p:cNvPr>
          <p:cNvSpPr txBox="1"/>
          <p:nvPr/>
        </p:nvSpPr>
        <p:spPr>
          <a:xfrm>
            <a:off x="0" y="2741532"/>
            <a:ext cx="7405397" cy="2182658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txBody>
          <a:bodyPr vert="horz" wrap="square" lIns="0" tIns="55879" rIns="0" bIns="0" rtlCol="0">
            <a:noAutofit/>
          </a:bodyPr>
          <a:lstStyle>
            <a:defPPr>
              <a:defRPr lang="ru-RU"/>
            </a:defPPr>
            <a:lvl1pPr marL="313055">
              <a:lnSpc>
                <a:spcPct val="100000"/>
              </a:lnSpc>
              <a:spcBef>
                <a:spcPts val="439"/>
              </a:spcBef>
              <a:defRPr sz="1050">
                <a:latin typeface="Arial"/>
                <a:cs typeface="Arial"/>
              </a:defRPr>
            </a:lvl1pPr>
          </a:lstStyle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D145E6-5220-4D91-A996-E12B9FE4877F}"/>
              </a:ext>
            </a:extLst>
          </p:cNvPr>
          <p:cNvSpPr txBox="1"/>
          <p:nvPr/>
        </p:nvSpPr>
        <p:spPr>
          <a:xfrm>
            <a:off x="695325" y="2909159"/>
            <a:ext cx="648079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Помещения для пищевой и перерабатывающей промышленности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Могут располагаться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производства: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9CF642-586E-4616-BF19-549C91E30813}"/>
              </a:ext>
            </a:extLst>
          </p:cNvPr>
          <p:cNvSpPr txBox="1"/>
          <p:nvPr/>
        </p:nvSpPr>
        <p:spPr>
          <a:xfrm>
            <a:off x="695325" y="3772030"/>
            <a:ext cx="84524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молочной продукции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20B6F2-5CDD-46EE-8A62-F562D31266FE}"/>
              </a:ext>
            </a:extLst>
          </p:cNvPr>
          <p:cNvSpPr txBox="1"/>
          <p:nvPr/>
        </p:nvSpPr>
        <p:spPr>
          <a:xfrm>
            <a:off x="2167464" y="3772030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мясоперерабатывающей продукции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7CDE1E-7E99-4CD2-869D-97F963F80FF0}"/>
              </a:ext>
            </a:extLst>
          </p:cNvPr>
          <p:cNvSpPr txBox="1"/>
          <p:nvPr/>
        </p:nvSpPr>
        <p:spPr>
          <a:xfrm>
            <a:off x="5826114" y="3772030"/>
            <a:ext cx="64908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консервов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ABA8F4-DF4C-4888-ACD5-8A49A415A56B}"/>
              </a:ext>
            </a:extLst>
          </p:cNvPr>
          <p:cNvSpPr txBox="1"/>
          <p:nvPr/>
        </p:nvSpPr>
        <p:spPr>
          <a:xfrm>
            <a:off x="4123607" y="4503316"/>
            <a:ext cx="104911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переработанных овощей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814CE4-4B26-496F-9C5B-372E35311698}"/>
              </a:ext>
            </a:extLst>
          </p:cNvPr>
          <p:cNvSpPr txBox="1"/>
          <p:nvPr/>
        </p:nvSpPr>
        <p:spPr>
          <a:xfrm>
            <a:off x="695325" y="4503316"/>
            <a:ext cx="84524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кондитерской продукции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E65A0C-A68C-4DDB-A4BD-6B08791E3464}"/>
              </a:ext>
            </a:extLst>
          </p:cNvPr>
          <p:cNvSpPr txBox="1"/>
          <p:nvPr/>
        </p:nvSpPr>
        <p:spPr>
          <a:xfrm>
            <a:off x="5826114" y="4503316"/>
            <a:ext cx="64908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рыбы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8BAAEA-9AF9-4376-A9A1-14B9F8AD5825}"/>
              </a:ext>
            </a:extLst>
          </p:cNvPr>
          <p:cNvSpPr txBox="1"/>
          <p:nvPr/>
        </p:nvSpPr>
        <p:spPr>
          <a:xfrm>
            <a:off x="4123607" y="3772030"/>
            <a:ext cx="111403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готовой пищевой продукции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6ACF86-2E68-471E-B2CB-DD5D4D4AE7DB}"/>
              </a:ext>
            </a:extLst>
          </p:cNvPr>
          <p:cNvSpPr txBox="1"/>
          <p:nvPr/>
        </p:nvSpPr>
        <p:spPr>
          <a:xfrm>
            <a:off x="2167464" y="4503316"/>
            <a:ext cx="71627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колбасных изделий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E36678-3410-4481-BD60-ADDDC2F2BE2D}"/>
              </a:ext>
            </a:extLst>
          </p:cNvPr>
          <p:cNvSpPr/>
          <p:nvPr/>
        </p:nvSpPr>
        <p:spPr>
          <a:xfrm>
            <a:off x="-1" y="-1"/>
            <a:ext cx="7405398" cy="2741532"/>
          </a:xfrm>
          <a:prstGeom prst="rect">
            <a:avLst/>
          </a:prstGeom>
          <a:gradFill>
            <a:gsLst>
              <a:gs pos="24000">
                <a:schemeClr val="bg1">
                  <a:alpha val="80000"/>
                </a:schemeClr>
              </a:gs>
              <a:gs pos="92000">
                <a:schemeClr val="bg1">
                  <a:alpha val="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4B0E-FCC1-4524-9603-4CF318F1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28" y="496774"/>
            <a:ext cx="6737205" cy="2077492"/>
          </a:xfrm>
        </p:spPr>
        <p:txBody>
          <a:bodyPr lIns="0" tIns="0" rIns="0" bIns="0"/>
          <a:lstStyle/>
          <a:p>
            <a:r>
              <a:rPr lang="ru-RU" sz="3000" dirty="0"/>
              <a:t>Строительство и девелопмент производственного корпуса (5000 м2)</a:t>
            </a:r>
            <a:br>
              <a:rPr lang="en-US" sz="3000" dirty="0"/>
            </a:br>
            <a:r>
              <a:rPr lang="ru-RU" sz="3000" dirty="0"/>
              <a:t>по переработке сельскохозяйственной продукции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BF6BA-02C0-4461-A4B0-41052E17BC2B}"/>
              </a:ext>
            </a:extLst>
          </p:cNvPr>
          <p:cNvSpPr txBox="1"/>
          <p:nvPr/>
        </p:nvSpPr>
        <p:spPr>
          <a:xfrm>
            <a:off x="494347" y="2245599"/>
            <a:ext cx="648079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АО «Корпорация развития Сахалинской области»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39B5E8-D0D7-410B-9294-7FB80D5A079B}"/>
              </a:ext>
            </a:extLst>
          </p:cNvPr>
          <p:cNvSpPr/>
          <p:nvPr/>
        </p:nvSpPr>
        <p:spPr>
          <a:xfrm rot="20199334">
            <a:off x="9745559" y="4050428"/>
            <a:ext cx="409615" cy="410642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2982E78-FD3A-4CC2-857B-814E98A9E2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014" y="4403807"/>
            <a:ext cx="1717401" cy="1657080"/>
          </a:xfrm>
          <a:custGeom>
            <a:avLst/>
            <a:gdLst>
              <a:gd name="connsiteX0" fmla="*/ 1598301 w 3196602"/>
              <a:gd name="connsiteY0" fmla="*/ 0 h 3196602"/>
              <a:gd name="connsiteX1" fmla="*/ 3196602 w 3196602"/>
              <a:gd name="connsiteY1" fmla="*/ 1598301 h 3196602"/>
              <a:gd name="connsiteX2" fmla="*/ 1598301 w 3196602"/>
              <a:gd name="connsiteY2" fmla="*/ 3196602 h 3196602"/>
              <a:gd name="connsiteX3" fmla="*/ 0 w 3196602"/>
              <a:gd name="connsiteY3" fmla="*/ 1598301 h 3196602"/>
              <a:gd name="connsiteX4" fmla="*/ 1598301 w 3196602"/>
              <a:gd name="connsiteY4" fmla="*/ 0 h 319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602" h="3196602">
                <a:moveTo>
                  <a:pt x="1598301" y="0"/>
                </a:moveTo>
                <a:cubicBezTo>
                  <a:pt x="2481018" y="0"/>
                  <a:pt x="3196602" y="715584"/>
                  <a:pt x="3196602" y="1598301"/>
                </a:cubicBezTo>
                <a:cubicBezTo>
                  <a:pt x="3196602" y="2481018"/>
                  <a:pt x="2481018" y="3196602"/>
                  <a:pt x="1598301" y="3196602"/>
                </a:cubicBezTo>
                <a:cubicBezTo>
                  <a:pt x="715584" y="3196602"/>
                  <a:pt x="0" y="2481018"/>
                  <a:pt x="0" y="1598301"/>
                </a:cubicBezTo>
                <a:cubicBezTo>
                  <a:pt x="0" y="715584"/>
                  <a:pt x="715584" y="0"/>
                  <a:pt x="1598301" y="0"/>
                </a:cubicBezTo>
                <a:close/>
              </a:path>
            </a:pathLst>
          </a:custGeom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7" name="Graphic 76" descr="Apple with solid fill">
            <a:extLst>
              <a:ext uri="{FF2B5EF4-FFF2-40B4-BE49-F238E27FC236}">
                <a16:creationId xmlns:a16="http://schemas.microsoft.com/office/drawing/2014/main" id="{9BB08CF2-5A39-4C38-B9C9-1D0F23D1F4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1836" y="2196820"/>
            <a:ext cx="352541" cy="352541"/>
          </a:xfrm>
          <a:prstGeom prst="rect">
            <a:avLst/>
          </a:prstGeom>
        </p:spPr>
      </p:pic>
      <p:sp>
        <p:nvSpPr>
          <p:cNvPr id="74" name="Полилиния 21">
            <a:extLst>
              <a:ext uri="{FF2B5EF4-FFF2-40B4-BE49-F238E27FC236}">
                <a16:creationId xmlns:a16="http://schemas.microsoft.com/office/drawing/2014/main" id="{2FD25EF8-5B7E-4A32-A9B6-86939CB68337}"/>
              </a:ext>
            </a:extLst>
          </p:cNvPr>
          <p:cNvSpPr>
            <a:spLocks noChangeAspect="1"/>
          </p:cNvSpPr>
          <p:nvPr/>
        </p:nvSpPr>
        <p:spPr bwMode="gray">
          <a:xfrm rot="8100000">
            <a:off x="9614175" y="3385503"/>
            <a:ext cx="646041" cy="646041"/>
          </a:xfrm>
          <a:custGeom>
            <a:avLst/>
            <a:gdLst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380995 w 647700"/>
              <a:gd name="connsiteY2" fmla="*/ 266704 h 647700"/>
              <a:gd name="connsiteX3" fmla="*/ 152405 w 647700"/>
              <a:gd name="connsiteY3" fmla="*/ 266704 h 647700"/>
              <a:gd name="connsiteX4" fmla="*/ 152405 w 647700"/>
              <a:gd name="connsiteY4" fmla="*/ 495293 h 647700"/>
              <a:gd name="connsiteX5" fmla="*/ 78115 w 647700"/>
              <a:gd name="connsiteY5" fmla="*/ 569585 h 647700"/>
              <a:gd name="connsiteX6" fmla="*/ 0 w 647700"/>
              <a:gd name="connsiteY6" fmla="*/ 381000 h 647700"/>
              <a:gd name="connsiteX7" fmla="*/ 266700 w 647700"/>
              <a:gd name="connsiteY7" fmla="*/ 114300 h 647700"/>
              <a:gd name="connsiteX8" fmla="*/ 647700 w 647700"/>
              <a:gd name="connsiteY8" fmla="*/ 0 h 647700"/>
              <a:gd name="connsiteX9" fmla="*/ 533400 w 647700"/>
              <a:gd name="connsiteY9" fmla="*/ 381000 h 647700"/>
              <a:gd name="connsiteX10" fmla="*/ 266700 w 647700"/>
              <a:gd name="connsiteY10" fmla="*/ 647700 h 647700"/>
              <a:gd name="connsiteX11" fmla="*/ 78115 w 647700"/>
              <a:gd name="connsiteY11" fmla="*/ 569585 h 647700"/>
              <a:gd name="connsiteX0" fmla="*/ 152405 w 647700"/>
              <a:gd name="connsiteY0" fmla="*/ 495293 h 647700"/>
              <a:gd name="connsiteX1" fmla="*/ 380995 w 647700"/>
              <a:gd name="connsiteY1" fmla="*/ 495293 h 647700"/>
              <a:gd name="connsiteX2" fmla="*/ 152405 w 647700"/>
              <a:gd name="connsiteY2" fmla="*/ 266704 h 647700"/>
              <a:gd name="connsiteX3" fmla="*/ 152405 w 647700"/>
              <a:gd name="connsiteY3" fmla="*/ 495293 h 647700"/>
              <a:gd name="connsiteX4" fmla="*/ 78115 w 647700"/>
              <a:gd name="connsiteY4" fmla="*/ 569585 h 647700"/>
              <a:gd name="connsiteX5" fmla="*/ 0 w 647700"/>
              <a:gd name="connsiteY5" fmla="*/ 381000 h 647700"/>
              <a:gd name="connsiteX6" fmla="*/ 266700 w 647700"/>
              <a:gd name="connsiteY6" fmla="*/ 114300 h 647700"/>
              <a:gd name="connsiteX7" fmla="*/ 647700 w 647700"/>
              <a:gd name="connsiteY7" fmla="*/ 0 h 647700"/>
              <a:gd name="connsiteX8" fmla="*/ 533400 w 647700"/>
              <a:gd name="connsiteY8" fmla="*/ 381000 h 647700"/>
              <a:gd name="connsiteX9" fmla="*/ 266700 w 647700"/>
              <a:gd name="connsiteY9" fmla="*/ 647700 h 647700"/>
              <a:gd name="connsiteX10" fmla="*/ 78115 w 647700"/>
              <a:gd name="connsiteY10" fmla="*/ 569585 h 647700"/>
              <a:gd name="connsiteX0" fmla="*/ 152405 w 647700"/>
              <a:gd name="connsiteY0" fmla="*/ 495293 h 647700"/>
              <a:gd name="connsiteX1" fmla="*/ 152405 w 647700"/>
              <a:gd name="connsiteY1" fmla="*/ 266704 h 647700"/>
              <a:gd name="connsiteX2" fmla="*/ 152405 w 647700"/>
              <a:gd name="connsiteY2" fmla="*/ 495293 h 647700"/>
              <a:gd name="connsiteX3" fmla="*/ 78115 w 647700"/>
              <a:gd name="connsiteY3" fmla="*/ 569585 h 647700"/>
              <a:gd name="connsiteX4" fmla="*/ 0 w 647700"/>
              <a:gd name="connsiteY4" fmla="*/ 381000 h 647700"/>
              <a:gd name="connsiteX5" fmla="*/ 266700 w 647700"/>
              <a:gd name="connsiteY5" fmla="*/ 114300 h 647700"/>
              <a:gd name="connsiteX6" fmla="*/ 647700 w 647700"/>
              <a:gd name="connsiteY6" fmla="*/ 0 h 647700"/>
              <a:gd name="connsiteX7" fmla="*/ 533400 w 647700"/>
              <a:gd name="connsiteY7" fmla="*/ 381000 h 647700"/>
              <a:gd name="connsiteX8" fmla="*/ 266700 w 647700"/>
              <a:gd name="connsiteY8" fmla="*/ 647700 h 647700"/>
              <a:gd name="connsiteX9" fmla="*/ 78115 w 647700"/>
              <a:gd name="connsiteY9" fmla="*/ 569585 h 647700"/>
              <a:gd name="connsiteX0" fmla="*/ 78115 w 647700"/>
              <a:gd name="connsiteY0" fmla="*/ 569585 h 647700"/>
              <a:gd name="connsiteX1" fmla="*/ 0 w 647700"/>
              <a:gd name="connsiteY1" fmla="*/ 381000 h 647700"/>
              <a:gd name="connsiteX2" fmla="*/ 266700 w 647700"/>
              <a:gd name="connsiteY2" fmla="*/ 114300 h 647700"/>
              <a:gd name="connsiteX3" fmla="*/ 647700 w 647700"/>
              <a:gd name="connsiteY3" fmla="*/ 0 h 647700"/>
              <a:gd name="connsiteX4" fmla="*/ 533400 w 647700"/>
              <a:gd name="connsiteY4" fmla="*/ 381000 h 647700"/>
              <a:gd name="connsiteX5" fmla="*/ 266700 w 647700"/>
              <a:gd name="connsiteY5" fmla="*/ 647700 h 647700"/>
              <a:gd name="connsiteX6" fmla="*/ 78115 w 647700"/>
              <a:gd name="connsiteY6" fmla="*/ 56958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700" h="647700">
                <a:moveTo>
                  <a:pt x="78115" y="569585"/>
                </a:moveTo>
                <a:cubicBezTo>
                  <a:pt x="29851" y="521322"/>
                  <a:pt x="0" y="454647"/>
                  <a:pt x="0" y="381000"/>
                </a:cubicBezTo>
                <a:cubicBezTo>
                  <a:pt x="0" y="233706"/>
                  <a:pt x="119406" y="114300"/>
                  <a:pt x="266700" y="114300"/>
                </a:cubicBezTo>
                <a:cubicBezTo>
                  <a:pt x="393700" y="114300"/>
                  <a:pt x="520700" y="76200"/>
                  <a:pt x="647700" y="0"/>
                </a:cubicBezTo>
                <a:cubicBezTo>
                  <a:pt x="571500" y="127000"/>
                  <a:pt x="533400" y="254000"/>
                  <a:pt x="533400" y="381000"/>
                </a:cubicBezTo>
                <a:cubicBezTo>
                  <a:pt x="533400" y="528294"/>
                  <a:pt x="413994" y="647700"/>
                  <a:pt x="266700" y="647700"/>
                </a:cubicBezTo>
                <a:cubicBezTo>
                  <a:pt x="193053" y="647700"/>
                  <a:pt x="126378" y="617849"/>
                  <a:pt x="78115" y="569585"/>
                </a:cubicBezTo>
                <a:close/>
              </a:path>
            </a:pathLst>
          </a:custGeom>
          <a:solidFill>
            <a:schemeClr val="bg2"/>
          </a:solidFill>
          <a:ln w="9489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05E2E42-7B63-47E3-B68D-EBE3EBD02812}"/>
              </a:ext>
            </a:extLst>
          </p:cNvPr>
          <p:cNvCxnSpPr>
            <a:cxnSpLocks/>
          </p:cNvCxnSpPr>
          <p:nvPr/>
        </p:nvCxnSpPr>
        <p:spPr>
          <a:xfrm flipH="1">
            <a:off x="7917956" y="4149501"/>
            <a:ext cx="1853032" cy="1367731"/>
          </a:xfrm>
          <a:prstGeom prst="line">
            <a:avLst/>
          </a:prstGeom>
          <a:ln w="3810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95C29AF-1FC6-4DD6-A02B-ACC9243797D8}"/>
              </a:ext>
            </a:extLst>
          </p:cNvPr>
          <p:cNvSpPr txBox="1"/>
          <p:nvPr/>
        </p:nvSpPr>
        <p:spPr>
          <a:xfrm>
            <a:off x="7747422" y="457200"/>
            <a:ext cx="176414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Площадь</a:t>
            </a:r>
            <a:br>
              <a:rPr lang="en-US" sz="1400" dirty="0"/>
            </a:br>
            <a:r>
              <a:rPr lang="ru-RU" sz="1400" dirty="0"/>
              <a:t>здания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AB944C-67E9-4446-A128-063AAF6AD20C}"/>
              </a:ext>
            </a:extLst>
          </p:cNvPr>
          <p:cNvSpPr txBox="1"/>
          <p:nvPr/>
        </p:nvSpPr>
        <p:spPr>
          <a:xfrm>
            <a:off x="7872426" y="2276961"/>
            <a:ext cx="226075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/>
              <a:t>Ориентировочная</a:t>
            </a:r>
            <a:br>
              <a:rPr lang="ru-RU" sz="1400" dirty="0"/>
            </a:br>
            <a:r>
              <a:rPr lang="ru-RU" sz="1400" dirty="0"/>
              <a:t>стоимость лота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6FC329-577F-4D2C-A149-2B4D0C6EA9BA}"/>
              </a:ext>
            </a:extLst>
          </p:cNvPr>
          <p:cNvSpPr txBox="1"/>
          <p:nvPr/>
        </p:nvSpPr>
        <p:spPr>
          <a:xfrm>
            <a:off x="8111103" y="1032991"/>
            <a:ext cx="1129620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2000" b="1" dirty="0"/>
              <a:t>5 000 м</a:t>
            </a:r>
            <a:r>
              <a:rPr lang="ru-RU" sz="2000" b="1" baseline="30000" dirty="0"/>
              <a:t>2</a:t>
            </a:r>
          </a:p>
        </p:txBody>
      </p:sp>
      <p:pic>
        <p:nvPicPr>
          <p:cNvPr id="87" name="Graphic 86" descr="Blueprint">
            <a:extLst>
              <a:ext uri="{FF2B5EF4-FFF2-40B4-BE49-F238E27FC236}">
                <a16:creationId xmlns:a16="http://schemas.microsoft.com/office/drawing/2014/main" id="{6F746FCA-F384-42C5-B7DA-8C6F6E009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87269" y="946698"/>
            <a:ext cx="415854" cy="4158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9E6605F-6219-49F8-B9EF-17BB00BCE5F2}"/>
              </a:ext>
            </a:extLst>
          </p:cNvPr>
          <p:cNvSpPr txBox="1"/>
          <p:nvPr/>
        </p:nvSpPr>
        <p:spPr>
          <a:xfrm>
            <a:off x="8408327" y="2970713"/>
            <a:ext cx="911245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2000" b="1" dirty="0"/>
              <a:t>645</a:t>
            </a:r>
            <a:r>
              <a:rPr lang="ru-RU" sz="2000" b="1" dirty="0"/>
              <a:t>,6</a:t>
            </a:r>
            <a:r>
              <a:rPr lang="en-US" sz="2000" b="1" dirty="0"/>
              <a:t>2</a:t>
            </a:r>
            <a:endParaRPr lang="ru-RU" sz="2000" b="1" dirty="0"/>
          </a:p>
        </p:txBody>
      </p:sp>
      <p:pic>
        <p:nvPicPr>
          <p:cNvPr id="93" name="Graphic 92" descr="Coins outline">
            <a:extLst>
              <a:ext uri="{FF2B5EF4-FFF2-40B4-BE49-F238E27FC236}">
                <a16:creationId xmlns:a16="http://schemas.microsoft.com/office/drawing/2014/main" id="{D1C3C0F7-D4EC-44DA-BA20-CE959E493E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94455" y="2863061"/>
            <a:ext cx="453713" cy="45371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DCB195E-673F-4054-9B24-178552436686}"/>
              </a:ext>
            </a:extLst>
          </p:cNvPr>
          <p:cNvSpPr txBox="1"/>
          <p:nvPr/>
        </p:nvSpPr>
        <p:spPr>
          <a:xfrm>
            <a:off x="9279102" y="3027964"/>
            <a:ext cx="401862" cy="2087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ts val="800"/>
              </a:lnSpc>
            </a:pPr>
            <a:r>
              <a:rPr lang="ru-RU" sz="1050" dirty="0"/>
              <a:t>млн</a:t>
            </a:r>
            <a:br>
              <a:rPr lang="en-US" sz="1050" dirty="0"/>
            </a:br>
            <a:r>
              <a:rPr lang="ru-RU" sz="1050" dirty="0"/>
              <a:t>руб.</a:t>
            </a:r>
          </a:p>
        </p:txBody>
      </p:sp>
      <p:pic>
        <p:nvPicPr>
          <p:cNvPr id="21" name="Graphic 20" descr="Cake slice outline">
            <a:extLst>
              <a:ext uri="{FF2B5EF4-FFF2-40B4-BE49-F238E27FC236}">
                <a16:creationId xmlns:a16="http://schemas.microsoft.com/office/drawing/2014/main" id="{5238B447-5765-4560-83AF-BC55AC2E23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3096" y="4154733"/>
            <a:ext cx="387795" cy="38779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5392117-9698-4CF1-9D9C-5AF9F41333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32514" y="3407773"/>
            <a:ext cx="348120" cy="3204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3BE928B-EA7C-4B20-BB25-31E58C7682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84069" y="4077452"/>
            <a:ext cx="445011" cy="3877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EE3C509-A51E-4F92-80EF-D192710E3A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80385" y="3446848"/>
            <a:ext cx="370816" cy="29135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B3ED02C-0C29-49F8-8EA6-3E8FA9D1B1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93658" y="3432280"/>
            <a:ext cx="325422" cy="32049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962408-8D55-4881-9E48-DCAE8A9559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126689" y="4138867"/>
            <a:ext cx="347279" cy="35254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A670289-7284-4D2D-ACE0-A87720EBA0C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042594" y="3470240"/>
            <a:ext cx="586051" cy="252701"/>
          </a:xfrm>
          <a:prstGeom prst="rect">
            <a:avLst/>
          </a:prstGeom>
        </p:spPr>
      </p:pic>
      <p:pic>
        <p:nvPicPr>
          <p:cNvPr id="96" name="Graphic 95" descr="Hot dog outline">
            <a:extLst>
              <a:ext uri="{FF2B5EF4-FFF2-40B4-BE49-F238E27FC236}">
                <a16:creationId xmlns:a16="http://schemas.microsoft.com/office/drawing/2014/main" id="{016AE422-40D9-4321-800D-434BE61E721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101652" y="4121240"/>
            <a:ext cx="387795" cy="387795"/>
          </a:xfrm>
          <a:prstGeom prst="rect">
            <a:avLst/>
          </a:prstGeom>
        </p:spPr>
      </p:pic>
      <p:cxnSp>
        <p:nvCxnSpPr>
          <p:cNvPr id="43" name="Straight Connector 55">
            <a:extLst>
              <a:ext uri="{FF2B5EF4-FFF2-40B4-BE49-F238E27FC236}">
                <a16:creationId xmlns:a16="http://schemas.microsoft.com/office/drawing/2014/main" id="{A8F8FA13-90FE-4136-8A3B-61ADDCF4D178}"/>
              </a:ext>
            </a:extLst>
          </p:cNvPr>
          <p:cNvCxnSpPr>
            <a:cxnSpLocks/>
          </p:cNvCxnSpPr>
          <p:nvPr/>
        </p:nvCxnSpPr>
        <p:spPr>
          <a:xfrm>
            <a:off x="8103123" y="1308514"/>
            <a:ext cx="1396091" cy="0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A1FF81-978E-491A-B679-1C9160B78ED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90226" y="1307838"/>
            <a:ext cx="89998" cy="6366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9C3A117-23D1-458A-BA78-C7CA87EA93A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243414" y="1533841"/>
            <a:ext cx="152413" cy="152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167B1-44AE-4670-93C6-95E9CE228448}"/>
              </a:ext>
            </a:extLst>
          </p:cNvPr>
          <p:cNvSpPr txBox="1"/>
          <p:nvPr/>
        </p:nvSpPr>
        <p:spPr>
          <a:xfrm>
            <a:off x="8411430" y="1467224"/>
            <a:ext cx="286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19 производственных помещений площадью по 220 м2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947B7E-2FFC-40A7-8B19-0CD536AF1A7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86326" y="3408003"/>
            <a:ext cx="457240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64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db1cecca-a2f6-44ce-a9b2-64ee2a76758b"/>
</p:tagLst>
</file>

<file path=ppt/theme/theme1.xml><?xml version="1.0" encoding="utf-8"?>
<a:theme xmlns:a="http://schemas.openxmlformats.org/drawingml/2006/main" name="Office Theme">
  <a:themeElements>
    <a:clrScheme name="Сахалин">
      <a:dk1>
        <a:sysClr val="windowText" lastClr="000000"/>
      </a:dk1>
      <a:lt1>
        <a:sysClr val="window" lastClr="FFFFFF"/>
      </a:lt1>
      <a:dk2>
        <a:srgbClr val="2996C9"/>
      </a:dk2>
      <a:lt2>
        <a:srgbClr val="2D308D"/>
      </a:lt2>
      <a:accent1>
        <a:srgbClr val="CA2728"/>
      </a:accent1>
      <a:accent2>
        <a:srgbClr val="4AD6DF"/>
      </a:accent2>
      <a:accent3>
        <a:srgbClr val="7DB900"/>
      </a:accent3>
      <a:accent4>
        <a:srgbClr val="FFAD00"/>
      </a:accent4>
      <a:accent5>
        <a:srgbClr val="64B8DF"/>
      </a:accent5>
      <a:accent6>
        <a:srgbClr val="B5B1D9"/>
      </a:accent6>
      <a:hlink>
        <a:srgbClr val="A5A5A5"/>
      </a:hlink>
      <a:folHlink>
        <a:srgbClr val="F2F2F2"/>
      </a:folHlink>
    </a:clrScheme>
    <a:fontScheme name="Сахалин">
      <a:majorFont>
        <a:latin typeface="Arial"/>
        <a:ea typeface="Helvetica Neue Medium"/>
        <a:cs typeface="Helvetica Neue Medium"/>
      </a:majorFont>
      <a:minorFont>
        <a:latin typeface="Arial"/>
        <a:ea typeface="Helvetica Neue Medium"/>
        <a:cs typeface="Helvetica Neue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Агропарк_шаблон2.pptx" id="{A767FAE4-988C-4DFE-ADD9-8C62CBF410BA}" vid="{2D25DC7E-E6C2-4F42-9253-DD6DB04A7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2020-07-27_Агропарк</Template>
  <TotalTime>1970</TotalTime>
  <Words>842</Words>
  <Application>Microsoft Office PowerPoint</Application>
  <PresentationFormat>Широкоэкранный</PresentationFormat>
  <Paragraphs>196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Courier New</vt:lpstr>
      <vt:lpstr>Tahoma</vt:lpstr>
      <vt:lpstr>Office Theme</vt:lpstr>
      <vt:lpstr>Агропромышленный  парк</vt:lpstr>
      <vt:lpstr>Актуальность</vt:lpstr>
      <vt:lpstr>Расположение</vt:lpstr>
      <vt:lpstr>Структура проекта</vt:lpstr>
      <vt:lpstr>Ресурсы</vt:lpstr>
      <vt:lpstr>Технологические возможности  ОРЦ на базе Агропарка</vt:lpstr>
      <vt:lpstr>Сервисы</vt:lpstr>
      <vt:lpstr>Строительство и девелопмент оптово-распределительного центра с холодильным оборудованием</vt:lpstr>
      <vt:lpstr>Строительство и девелопмент производственного корпуса (5000 м2) по переработке сельскохозяйственной продукции</vt:lpstr>
      <vt:lpstr>Строительство и девелопмент овощехранилища (1 300 м2) </vt:lpstr>
      <vt:lpstr>Строительство и девелопмент  торгово-выставочного комплекса  с туристическим потенциалом</vt:lpstr>
      <vt:lpstr>Строительство и девелопмент производственного корпуса (2000 м2) по переработке сельскохозяйственной продукции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Daria Sushentsova</dc:creator>
  <cp:lastModifiedBy>User</cp:lastModifiedBy>
  <cp:revision>69</cp:revision>
  <cp:lastPrinted>2022-01-14T00:50:46Z</cp:lastPrinted>
  <dcterms:created xsi:type="dcterms:W3CDTF">2021-02-16T08:49:25Z</dcterms:created>
  <dcterms:modified xsi:type="dcterms:W3CDTF">2022-04-08T07:10:18Z</dcterms:modified>
</cp:coreProperties>
</file>