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8" r:id="rId4"/>
    <p:sldId id="259" r:id="rId5"/>
    <p:sldId id="284" r:id="rId6"/>
    <p:sldId id="261" r:id="rId7"/>
    <p:sldId id="262" r:id="rId8"/>
    <p:sldId id="286" r:id="rId9"/>
    <p:sldId id="264" r:id="rId10"/>
    <p:sldId id="265" r:id="rId11"/>
    <p:sldId id="266" r:id="rId12"/>
    <p:sldId id="275" r:id="rId13"/>
    <p:sldId id="289" r:id="rId14"/>
    <p:sldId id="268" r:id="rId15"/>
    <p:sldId id="285" r:id="rId16"/>
    <p:sldId id="270" r:id="rId1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9CBE"/>
    <a:srgbClr val="7F9C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364" autoAdjust="0"/>
  </p:normalViewPr>
  <p:slideViewPr>
    <p:cSldViewPr>
      <p:cViewPr>
        <p:scale>
          <a:sx n="110" d="100"/>
          <a:sy n="110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4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39857-80FB-4EC4-8D3B-7C2A8276157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D65CDF-B809-47CD-AC37-125346C910CD}">
      <dgm:prSet phldrT="[Текст]"/>
      <dgm:spPr/>
      <dgm:t>
        <a:bodyPr/>
        <a:lstStyle/>
        <a:p>
          <a:r>
            <a:rPr lang="en-US" dirty="0" smtClean="0"/>
            <a:t>BB3</a:t>
          </a:r>
        </a:p>
        <a:p>
          <a:r>
            <a:rPr lang="en-US" dirty="0" smtClean="0"/>
            <a:t>(Stable)</a:t>
          </a:r>
          <a:endParaRPr lang="ru-RU" dirty="0"/>
        </a:p>
      </dgm:t>
    </dgm:pt>
    <dgm:pt modelId="{1E255B6D-EF0D-431E-BDAD-7D2C21A81D6A}" type="parTrans" cxnId="{51AEFF96-F571-455C-9411-226251B6EB69}">
      <dgm:prSet/>
      <dgm:spPr/>
      <dgm:t>
        <a:bodyPr/>
        <a:lstStyle/>
        <a:p>
          <a:endParaRPr lang="ru-RU"/>
        </a:p>
      </dgm:t>
    </dgm:pt>
    <dgm:pt modelId="{FDD2ADEE-3D06-4C9B-B2C2-BDCDD0F48944}" type="sibTrans" cxnId="{51AEFF96-F571-455C-9411-226251B6EB69}">
      <dgm:prSet/>
      <dgm:spPr/>
      <dgm:t>
        <a:bodyPr/>
        <a:lstStyle/>
        <a:p>
          <a:endParaRPr lang="ru-RU"/>
        </a:p>
      </dgm:t>
    </dgm:pt>
    <dgm:pt modelId="{D49FA683-7EC0-4368-86EB-298935B26242}">
      <dgm:prSet phldrT="[Текст]" custT="1"/>
      <dgm:spPr/>
      <dgm:t>
        <a:bodyPr/>
        <a:lstStyle/>
        <a:p>
          <a:r>
            <a:rPr lang="en-US" sz="3200" dirty="0" smtClean="0"/>
            <a:t>Moody`s</a:t>
          </a:r>
          <a:endParaRPr lang="ru-RU" sz="3200" dirty="0"/>
        </a:p>
      </dgm:t>
    </dgm:pt>
    <dgm:pt modelId="{3A84A55B-7CA5-4623-9FF5-8E091C15E9D9}" type="parTrans" cxnId="{CBD8F2FD-C8E3-4FF1-A9A5-A7A57E2215CE}">
      <dgm:prSet/>
      <dgm:spPr/>
      <dgm:t>
        <a:bodyPr/>
        <a:lstStyle/>
        <a:p>
          <a:endParaRPr lang="ru-RU"/>
        </a:p>
      </dgm:t>
    </dgm:pt>
    <dgm:pt modelId="{884F2BA0-A165-4BBA-B6CD-3D602593CA88}" type="sibTrans" cxnId="{CBD8F2FD-C8E3-4FF1-A9A5-A7A57E2215CE}">
      <dgm:prSet/>
      <dgm:spPr/>
      <dgm:t>
        <a:bodyPr/>
        <a:lstStyle/>
        <a:p>
          <a:endParaRPr lang="ru-RU"/>
        </a:p>
      </dgm:t>
    </dgm:pt>
    <dgm:pt modelId="{F1AEE801-8F02-46D4-A7F1-20AD5ECEBF53}">
      <dgm:prSet phldrT="[Текст]"/>
      <dgm:spPr/>
      <dgm:t>
        <a:bodyPr/>
        <a:lstStyle/>
        <a:p>
          <a:r>
            <a:rPr lang="en-US" dirty="0" smtClean="0"/>
            <a:t>BB</a:t>
          </a:r>
        </a:p>
        <a:p>
          <a:r>
            <a:rPr lang="en-US" dirty="0" smtClean="0"/>
            <a:t>(Stable)</a:t>
          </a:r>
          <a:endParaRPr lang="ru-RU" dirty="0"/>
        </a:p>
      </dgm:t>
    </dgm:pt>
    <dgm:pt modelId="{7435BBCD-0763-41B8-A4B0-9669E3215C30}" type="parTrans" cxnId="{5566C2DA-2C58-4FD9-BA12-A0B8415EF64A}">
      <dgm:prSet/>
      <dgm:spPr/>
      <dgm:t>
        <a:bodyPr/>
        <a:lstStyle/>
        <a:p>
          <a:endParaRPr lang="ru-RU"/>
        </a:p>
      </dgm:t>
    </dgm:pt>
    <dgm:pt modelId="{03C21CAC-0B9B-46D6-BAFA-412A6B9A901A}" type="sibTrans" cxnId="{5566C2DA-2C58-4FD9-BA12-A0B8415EF64A}">
      <dgm:prSet/>
      <dgm:spPr/>
      <dgm:t>
        <a:bodyPr/>
        <a:lstStyle/>
        <a:p>
          <a:endParaRPr lang="ru-RU"/>
        </a:p>
      </dgm:t>
    </dgm:pt>
    <dgm:pt modelId="{78F1D4AC-7ABD-41A5-8365-D497E6F85B85}">
      <dgm:prSet phldrT="[Текст]" custT="1"/>
      <dgm:spPr/>
      <dgm:t>
        <a:bodyPr/>
        <a:lstStyle/>
        <a:p>
          <a:r>
            <a:rPr lang="en-US" sz="2400" dirty="0" smtClean="0"/>
            <a:t>Fitch Ratings</a:t>
          </a:r>
          <a:endParaRPr lang="ru-RU" sz="2400" dirty="0"/>
        </a:p>
      </dgm:t>
    </dgm:pt>
    <dgm:pt modelId="{0AA5C0F0-0024-449C-BC56-1767417A9521}" type="parTrans" cxnId="{CA46D3FF-9E1F-4CC9-8FFD-AE26A81683EC}">
      <dgm:prSet/>
      <dgm:spPr/>
      <dgm:t>
        <a:bodyPr/>
        <a:lstStyle/>
        <a:p>
          <a:endParaRPr lang="ru-RU"/>
        </a:p>
      </dgm:t>
    </dgm:pt>
    <dgm:pt modelId="{9B979401-37A4-4C49-AAE7-F3D2DABD7F3D}" type="sibTrans" cxnId="{CA46D3FF-9E1F-4CC9-8FFD-AE26A81683EC}">
      <dgm:prSet/>
      <dgm:spPr/>
      <dgm:t>
        <a:bodyPr/>
        <a:lstStyle/>
        <a:p>
          <a:endParaRPr lang="ru-RU"/>
        </a:p>
      </dgm:t>
    </dgm:pt>
    <dgm:pt modelId="{61A1F6D5-FA67-4AA4-A672-3DE479976E88}">
      <dgm:prSet phldrT="[Текст]"/>
      <dgm:spPr/>
      <dgm:t>
        <a:bodyPr/>
        <a:lstStyle/>
        <a:p>
          <a:r>
            <a:rPr lang="ru-RU" dirty="0" smtClean="0"/>
            <a:t>8-ое место</a:t>
          </a:r>
          <a:r>
            <a:rPr lang="hy-AM" dirty="0" smtClean="0"/>
            <a:t> (среди 70 стран)</a:t>
          </a:r>
          <a:endParaRPr lang="ru-RU" dirty="0"/>
        </a:p>
      </dgm:t>
    </dgm:pt>
    <dgm:pt modelId="{13A99C35-DB5E-4CD4-A54E-D9ED0DFE2062}" type="parTrans" cxnId="{F1F81735-3911-4C94-B430-5179AB804687}">
      <dgm:prSet/>
      <dgm:spPr/>
      <dgm:t>
        <a:bodyPr/>
        <a:lstStyle/>
        <a:p>
          <a:endParaRPr lang="ru-RU"/>
        </a:p>
      </dgm:t>
    </dgm:pt>
    <dgm:pt modelId="{0861C976-8F9B-4874-B988-D584B2B636BF}" type="sibTrans" cxnId="{F1F81735-3911-4C94-B430-5179AB804687}">
      <dgm:prSet/>
      <dgm:spPr/>
      <dgm:t>
        <a:bodyPr/>
        <a:lstStyle/>
        <a:p>
          <a:endParaRPr lang="ru-RU"/>
        </a:p>
      </dgm:t>
    </dgm:pt>
    <dgm:pt modelId="{44239BDB-01B0-49E4-94A7-67D9D445599E}">
      <dgm:prSet phldrT="[Текст]" custT="1"/>
      <dgm:spPr/>
      <dgm:t>
        <a:bodyPr/>
        <a:lstStyle/>
        <a:p>
          <a:r>
            <a:rPr lang="ru-RU" sz="1100" dirty="0" smtClean="0"/>
            <a:t>Индекс ограничительного регулирования прямых иностранных инвестиций (OECD FDI)</a:t>
          </a:r>
          <a:endParaRPr lang="ru-RU" sz="1100" dirty="0"/>
        </a:p>
      </dgm:t>
    </dgm:pt>
    <dgm:pt modelId="{5CD95836-7E77-4024-BCDE-1D5FE1AE81E2}" type="parTrans" cxnId="{7A1D1A9F-8CEB-46CA-B4A5-1EE3902D61A6}">
      <dgm:prSet/>
      <dgm:spPr/>
      <dgm:t>
        <a:bodyPr/>
        <a:lstStyle/>
        <a:p>
          <a:endParaRPr lang="ru-RU"/>
        </a:p>
      </dgm:t>
    </dgm:pt>
    <dgm:pt modelId="{6091E4D8-8692-4063-AEFE-04C04FC61820}" type="sibTrans" cxnId="{7A1D1A9F-8CEB-46CA-B4A5-1EE3902D61A6}">
      <dgm:prSet/>
      <dgm:spPr/>
      <dgm:t>
        <a:bodyPr/>
        <a:lstStyle/>
        <a:p>
          <a:endParaRPr lang="ru-RU"/>
        </a:p>
      </dgm:t>
    </dgm:pt>
    <dgm:pt modelId="{95588937-5FF3-4E25-ACF4-8B0C7BC5D7A0}" type="pres">
      <dgm:prSet presAssocID="{FBF39857-80FB-4EC4-8D3B-7C2A827615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52296-107E-4018-BDC6-6DDFD67A82EF}" type="pres">
      <dgm:prSet presAssocID="{B7D65CDF-B809-47CD-AC37-125346C910CD}" presName="linNode" presStyleCnt="0"/>
      <dgm:spPr/>
    </dgm:pt>
    <dgm:pt modelId="{076F9980-9069-460E-9553-1B8B57A0AE03}" type="pres">
      <dgm:prSet presAssocID="{B7D65CDF-B809-47CD-AC37-125346C910C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3AB9F-CA2A-42C9-B18A-2B343B837431}" type="pres">
      <dgm:prSet presAssocID="{B7D65CDF-B809-47CD-AC37-125346C910CD}" presName="descendantText" presStyleLbl="alignAccFollowNode1" presStyleIdx="0" presStyleCnt="3" custLinFactNeighborX="182" custLinFactNeighborY="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13593-B026-46E8-BE36-7341B52B054C}" type="pres">
      <dgm:prSet presAssocID="{FDD2ADEE-3D06-4C9B-B2C2-BDCDD0F48944}" presName="sp" presStyleCnt="0"/>
      <dgm:spPr/>
    </dgm:pt>
    <dgm:pt modelId="{1E5C0DCE-BBA6-47F4-A806-4794DEBA354A}" type="pres">
      <dgm:prSet presAssocID="{F1AEE801-8F02-46D4-A7F1-20AD5ECEBF53}" presName="linNode" presStyleCnt="0"/>
      <dgm:spPr/>
    </dgm:pt>
    <dgm:pt modelId="{EC13FECD-9078-4346-BD77-2AC0C2588764}" type="pres">
      <dgm:prSet presAssocID="{F1AEE801-8F02-46D4-A7F1-20AD5ECEBF5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C54CB-E161-4FB2-A2A2-EFFD6A7543F7}" type="pres">
      <dgm:prSet presAssocID="{F1AEE801-8F02-46D4-A7F1-20AD5ECEBF53}" presName="descendantText" presStyleLbl="alignAccFollowNode1" presStyleIdx="1" presStyleCnt="3" custLinFactNeighborX="182" custLinFactNeighborY="3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2434E-EE8D-4B35-8E49-CE11EC7F4889}" type="pres">
      <dgm:prSet presAssocID="{03C21CAC-0B9B-46D6-BAFA-412A6B9A901A}" presName="sp" presStyleCnt="0"/>
      <dgm:spPr/>
    </dgm:pt>
    <dgm:pt modelId="{918CAD9E-F4D4-48B8-B354-11BE54FE2EE0}" type="pres">
      <dgm:prSet presAssocID="{61A1F6D5-FA67-4AA4-A672-3DE479976E88}" presName="linNode" presStyleCnt="0"/>
      <dgm:spPr/>
    </dgm:pt>
    <dgm:pt modelId="{5816AB65-804B-4B32-9D22-A0C153A0A8E1}" type="pres">
      <dgm:prSet presAssocID="{61A1F6D5-FA67-4AA4-A672-3DE479976E88}" presName="parentText" presStyleLbl="node1" presStyleIdx="2" presStyleCnt="3" custLinFactNeighborY="29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F64A1-5E74-4DC2-9EC9-2A4033DAAEC1}" type="pres">
      <dgm:prSet presAssocID="{61A1F6D5-FA67-4AA4-A672-3DE479976E8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6D3FF-9E1F-4CC9-8FFD-AE26A81683EC}" srcId="{F1AEE801-8F02-46D4-A7F1-20AD5ECEBF53}" destId="{78F1D4AC-7ABD-41A5-8365-D497E6F85B85}" srcOrd="0" destOrd="0" parTransId="{0AA5C0F0-0024-449C-BC56-1767417A9521}" sibTransId="{9B979401-37A4-4C49-AAE7-F3D2DABD7F3D}"/>
    <dgm:cxn modelId="{659C0F80-2EA3-4AB9-B77A-1BE760359BAF}" type="presOf" srcId="{B7D65CDF-B809-47CD-AC37-125346C910CD}" destId="{076F9980-9069-460E-9553-1B8B57A0AE03}" srcOrd="0" destOrd="0" presId="urn:microsoft.com/office/officeart/2005/8/layout/vList5"/>
    <dgm:cxn modelId="{E1F99B37-8CA3-4198-84CD-BD48E67F55B5}" type="presOf" srcId="{F1AEE801-8F02-46D4-A7F1-20AD5ECEBF53}" destId="{EC13FECD-9078-4346-BD77-2AC0C2588764}" srcOrd="0" destOrd="0" presId="urn:microsoft.com/office/officeart/2005/8/layout/vList5"/>
    <dgm:cxn modelId="{A689BB4D-C71C-487F-8582-C3D3B5B7A8CD}" type="presOf" srcId="{61A1F6D5-FA67-4AA4-A672-3DE479976E88}" destId="{5816AB65-804B-4B32-9D22-A0C153A0A8E1}" srcOrd="0" destOrd="0" presId="urn:microsoft.com/office/officeart/2005/8/layout/vList5"/>
    <dgm:cxn modelId="{F1F81735-3911-4C94-B430-5179AB804687}" srcId="{FBF39857-80FB-4EC4-8D3B-7C2A8276157E}" destId="{61A1F6D5-FA67-4AA4-A672-3DE479976E88}" srcOrd="2" destOrd="0" parTransId="{13A99C35-DB5E-4CD4-A54E-D9ED0DFE2062}" sibTransId="{0861C976-8F9B-4874-B988-D584B2B636BF}"/>
    <dgm:cxn modelId="{CBD8F2FD-C8E3-4FF1-A9A5-A7A57E2215CE}" srcId="{B7D65CDF-B809-47CD-AC37-125346C910CD}" destId="{D49FA683-7EC0-4368-86EB-298935B26242}" srcOrd="0" destOrd="0" parTransId="{3A84A55B-7CA5-4623-9FF5-8E091C15E9D9}" sibTransId="{884F2BA0-A165-4BBA-B6CD-3D602593CA88}"/>
    <dgm:cxn modelId="{29F5464B-6DFF-42FB-B8CA-E060777412C9}" type="presOf" srcId="{D49FA683-7EC0-4368-86EB-298935B26242}" destId="{D253AB9F-CA2A-42C9-B18A-2B343B837431}" srcOrd="0" destOrd="0" presId="urn:microsoft.com/office/officeart/2005/8/layout/vList5"/>
    <dgm:cxn modelId="{C43A6BDE-A06C-49A8-91D4-8709B8F9D775}" type="presOf" srcId="{78F1D4AC-7ABD-41A5-8365-D497E6F85B85}" destId="{CE0C54CB-E161-4FB2-A2A2-EFFD6A7543F7}" srcOrd="0" destOrd="0" presId="urn:microsoft.com/office/officeart/2005/8/layout/vList5"/>
    <dgm:cxn modelId="{5566C2DA-2C58-4FD9-BA12-A0B8415EF64A}" srcId="{FBF39857-80FB-4EC4-8D3B-7C2A8276157E}" destId="{F1AEE801-8F02-46D4-A7F1-20AD5ECEBF53}" srcOrd="1" destOrd="0" parTransId="{7435BBCD-0763-41B8-A4B0-9669E3215C30}" sibTransId="{03C21CAC-0B9B-46D6-BAFA-412A6B9A901A}"/>
    <dgm:cxn modelId="{DA764FC1-2946-4A9A-B919-C5BCB46FB808}" type="presOf" srcId="{FBF39857-80FB-4EC4-8D3B-7C2A8276157E}" destId="{95588937-5FF3-4E25-ACF4-8B0C7BC5D7A0}" srcOrd="0" destOrd="0" presId="urn:microsoft.com/office/officeart/2005/8/layout/vList5"/>
    <dgm:cxn modelId="{7A1D1A9F-8CEB-46CA-B4A5-1EE3902D61A6}" srcId="{61A1F6D5-FA67-4AA4-A672-3DE479976E88}" destId="{44239BDB-01B0-49E4-94A7-67D9D445599E}" srcOrd="0" destOrd="0" parTransId="{5CD95836-7E77-4024-BCDE-1D5FE1AE81E2}" sibTransId="{6091E4D8-8692-4063-AEFE-04C04FC61820}"/>
    <dgm:cxn modelId="{777C48ED-2814-4C54-AA1D-A5D0F8DE7E45}" type="presOf" srcId="{44239BDB-01B0-49E4-94A7-67D9D445599E}" destId="{8D7F64A1-5E74-4DC2-9EC9-2A4033DAAEC1}" srcOrd="0" destOrd="0" presId="urn:microsoft.com/office/officeart/2005/8/layout/vList5"/>
    <dgm:cxn modelId="{51AEFF96-F571-455C-9411-226251B6EB69}" srcId="{FBF39857-80FB-4EC4-8D3B-7C2A8276157E}" destId="{B7D65CDF-B809-47CD-AC37-125346C910CD}" srcOrd="0" destOrd="0" parTransId="{1E255B6D-EF0D-431E-BDAD-7D2C21A81D6A}" sibTransId="{FDD2ADEE-3D06-4C9B-B2C2-BDCDD0F48944}"/>
    <dgm:cxn modelId="{D5E51224-4E11-4BDF-813D-72EBFD9A1B8B}" type="presParOf" srcId="{95588937-5FF3-4E25-ACF4-8B0C7BC5D7A0}" destId="{A0452296-107E-4018-BDC6-6DDFD67A82EF}" srcOrd="0" destOrd="0" presId="urn:microsoft.com/office/officeart/2005/8/layout/vList5"/>
    <dgm:cxn modelId="{837BAE50-B59A-48D3-9566-DE4AB1170711}" type="presParOf" srcId="{A0452296-107E-4018-BDC6-6DDFD67A82EF}" destId="{076F9980-9069-460E-9553-1B8B57A0AE03}" srcOrd="0" destOrd="0" presId="urn:microsoft.com/office/officeart/2005/8/layout/vList5"/>
    <dgm:cxn modelId="{F3F96BE8-0F48-4D3C-B3C7-2BE556BFFEB1}" type="presParOf" srcId="{A0452296-107E-4018-BDC6-6DDFD67A82EF}" destId="{D253AB9F-CA2A-42C9-B18A-2B343B837431}" srcOrd="1" destOrd="0" presId="urn:microsoft.com/office/officeart/2005/8/layout/vList5"/>
    <dgm:cxn modelId="{79370D9F-98B2-4124-9070-741C8D34E4C5}" type="presParOf" srcId="{95588937-5FF3-4E25-ACF4-8B0C7BC5D7A0}" destId="{90913593-B026-46E8-BE36-7341B52B054C}" srcOrd="1" destOrd="0" presId="urn:microsoft.com/office/officeart/2005/8/layout/vList5"/>
    <dgm:cxn modelId="{9F7DD0E9-1E20-4A6C-AA95-5CB1593E5D3C}" type="presParOf" srcId="{95588937-5FF3-4E25-ACF4-8B0C7BC5D7A0}" destId="{1E5C0DCE-BBA6-47F4-A806-4794DEBA354A}" srcOrd="2" destOrd="0" presId="urn:microsoft.com/office/officeart/2005/8/layout/vList5"/>
    <dgm:cxn modelId="{01CECE62-8E29-4159-B6E8-58BC703EFC81}" type="presParOf" srcId="{1E5C0DCE-BBA6-47F4-A806-4794DEBA354A}" destId="{EC13FECD-9078-4346-BD77-2AC0C2588764}" srcOrd="0" destOrd="0" presId="urn:microsoft.com/office/officeart/2005/8/layout/vList5"/>
    <dgm:cxn modelId="{45813DA0-9040-4703-B33D-A79740E3BB80}" type="presParOf" srcId="{1E5C0DCE-BBA6-47F4-A806-4794DEBA354A}" destId="{CE0C54CB-E161-4FB2-A2A2-EFFD6A7543F7}" srcOrd="1" destOrd="0" presId="urn:microsoft.com/office/officeart/2005/8/layout/vList5"/>
    <dgm:cxn modelId="{B7A9F2F0-616F-4E21-A01D-92353899A091}" type="presParOf" srcId="{95588937-5FF3-4E25-ACF4-8B0C7BC5D7A0}" destId="{CEF2434E-EE8D-4B35-8E49-CE11EC7F4889}" srcOrd="3" destOrd="0" presId="urn:microsoft.com/office/officeart/2005/8/layout/vList5"/>
    <dgm:cxn modelId="{04A94709-F8B9-4D33-AB3F-F82215EC0A44}" type="presParOf" srcId="{95588937-5FF3-4E25-ACF4-8B0C7BC5D7A0}" destId="{918CAD9E-F4D4-48B8-B354-11BE54FE2EE0}" srcOrd="4" destOrd="0" presId="urn:microsoft.com/office/officeart/2005/8/layout/vList5"/>
    <dgm:cxn modelId="{FE2A813C-38A6-40EE-9A5D-ABAFC59CD0CC}" type="presParOf" srcId="{918CAD9E-F4D4-48B8-B354-11BE54FE2EE0}" destId="{5816AB65-804B-4B32-9D22-A0C153A0A8E1}" srcOrd="0" destOrd="0" presId="urn:microsoft.com/office/officeart/2005/8/layout/vList5"/>
    <dgm:cxn modelId="{A291974D-A5EB-4243-ACFA-904975B2DACC}" type="presParOf" srcId="{918CAD9E-F4D4-48B8-B354-11BE54FE2EE0}" destId="{8D7F64A1-5E74-4DC2-9EC9-2A4033DAAEC1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6EFCD-6667-4FC5-A815-288DC0A5E11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8F694-5D75-4969-B548-795CB853CA68}">
      <dgm:prSet phldrT="[Текст]"/>
      <dgm:spPr/>
      <dgm:t>
        <a:bodyPr/>
        <a:lstStyle/>
        <a:p>
          <a:r>
            <a:rPr lang="hy-AM" dirty="0" smtClean="0"/>
            <a:t>47-ое место (среди 190 стран)</a:t>
          </a:r>
          <a:endParaRPr lang="ru-RU" dirty="0"/>
        </a:p>
      </dgm:t>
    </dgm:pt>
    <dgm:pt modelId="{9C85D73B-9234-4933-AB74-25EA6576050D}" type="parTrans" cxnId="{57E718DE-9D7E-4216-990B-F1197F33C5DE}">
      <dgm:prSet/>
      <dgm:spPr/>
      <dgm:t>
        <a:bodyPr/>
        <a:lstStyle/>
        <a:p>
          <a:endParaRPr lang="ru-RU"/>
        </a:p>
      </dgm:t>
    </dgm:pt>
    <dgm:pt modelId="{B6AF7E22-B58E-4475-948E-CDCFF71FAAB1}" type="sibTrans" cxnId="{57E718DE-9D7E-4216-990B-F1197F33C5DE}">
      <dgm:prSet/>
      <dgm:spPr/>
      <dgm:t>
        <a:bodyPr/>
        <a:lstStyle/>
        <a:p>
          <a:endParaRPr lang="ru-RU"/>
        </a:p>
      </dgm:t>
    </dgm:pt>
    <dgm:pt modelId="{402DBBC1-5283-457D-925E-3844FB1D2BE4}">
      <dgm:prSet phldrT="[Текст]"/>
      <dgm:spPr/>
      <dgm:t>
        <a:bodyPr/>
        <a:lstStyle/>
        <a:p>
          <a:r>
            <a:rPr lang="hy-AM" dirty="0" smtClean="0"/>
            <a:t>10-ое место (среди 190 стран)</a:t>
          </a:r>
          <a:endParaRPr lang="ru-RU" dirty="0"/>
        </a:p>
      </dgm:t>
    </dgm:pt>
    <dgm:pt modelId="{45C95D11-C15D-4A5E-B6ED-3B1FB4940373}" type="parTrans" cxnId="{62E92595-3AA2-4C9D-A5E4-EE294759FE2A}">
      <dgm:prSet/>
      <dgm:spPr/>
      <dgm:t>
        <a:bodyPr/>
        <a:lstStyle/>
        <a:p>
          <a:endParaRPr lang="ru-RU"/>
        </a:p>
      </dgm:t>
    </dgm:pt>
    <dgm:pt modelId="{ECCF47A3-7A4C-4BEE-A24C-35B712161D19}" type="sibTrans" cxnId="{62E92595-3AA2-4C9D-A5E4-EE294759FE2A}">
      <dgm:prSet/>
      <dgm:spPr/>
      <dgm:t>
        <a:bodyPr/>
        <a:lstStyle/>
        <a:p>
          <a:endParaRPr lang="ru-RU"/>
        </a:p>
      </dgm:t>
    </dgm:pt>
    <dgm:pt modelId="{F3AA55CD-88F6-4A45-8465-AD883C64AB0D}">
      <dgm:prSet phldrT="[Текст]"/>
      <dgm:spPr/>
      <dgm:t>
        <a:bodyPr/>
        <a:lstStyle/>
        <a:p>
          <a:r>
            <a:rPr lang="hy-AM" dirty="0" smtClean="0"/>
            <a:t>13-ое место (среди 190 стран)</a:t>
          </a:r>
          <a:endParaRPr lang="ru-RU" dirty="0"/>
        </a:p>
      </dgm:t>
    </dgm:pt>
    <dgm:pt modelId="{47F501A6-2A76-4601-B4DA-A130B90EADFE}" type="parTrans" cxnId="{BC128531-E7E2-4D7B-865C-BAC4DF62BA38}">
      <dgm:prSet/>
      <dgm:spPr/>
      <dgm:t>
        <a:bodyPr/>
        <a:lstStyle/>
        <a:p>
          <a:endParaRPr lang="ru-RU"/>
        </a:p>
      </dgm:t>
    </dgm:pt>
    <dgm:pt modelId="{F5A6DA2D-79E0-4D0D-BE59-B954767BAF9F}" type="sibTrans" cxnId="{BC128531-E7E2-4D7B-865C-BAC4DF62BA38}">
      <dgm:prSet/>
      <dgm:spPr/>
      <dgm:t>
        <a:bodyPr/>
        <a:lstStyle/>
        <a:p>
          <a:endParaRPr lang="ru-RU"/>
        </a:p>
      </dgm:t>
    </dgm:pt>
    <dgm:pt modelId="{453B679A-19A5-40E6-B40D-4E1630D554C4}">
      <dgm:prSet phldrT="[Текст]"/>
      <dgm:spPr/>
      <dgm:t>
        <a:bodyPr/>
        <a:lstStyle/>
        <a:p>
          <a:r>
            <a:rPr lang="hy-AM" dirty="0" smtClean="0"/>
            <a:t>Открытие бизнеса (</a:t>
          </a:r>
          <a:r>
            <a:rPr lang="ru-RU" dirty="0" err="1" smtClean="0"/>
            <a:t>World</a:t>
          </a:r>
          <a:r>
            <a:rPr lang="ru-RU" dirty="0" smtClean="0"/>
            <a:t> </a:t>
          </a:r>
          <a:r>
            <a:rPr lang="ru-RU" dirty="0" err="1" smtClean="0"/>
            <a:t>Bank</a:t>
          </a:r>
          <a:r>
            <a:rPr lang="hy-AM" dirty="0" smtClean="0"/>
            <a:t>)</a:t>
          </a:r>
          <a:endParaRPr lang="ru-RU" dirty="0"/>
        </a:p>
      </dgm:t>
    </dgm:pt>
    <dgm:pt modelId="{04513BDC-E004-4E31-87B8-E52793AA7401}" type="sibTrans" cxnId="{69B0547B-67A3-41E2-BA0E-F400DD3C7859}">
      <dgm:prSet/>
      <dgm:spPr/>
      <dgm:t>
        <a:bodyPr/>
        <a:lstStyle/>
        <a:p>
          <a:endParaRPr lang="ru-RU"/>
        </a:p>
      </dgm:t>
    </dgm:pt>
    <dgm:pt modelId="{B5EC2BA8-2B2A-4617-AA4C-4EF37A4FC2A8}" type="parTrans" cxnId="{69B0547B-67A3-41E2-BA0E-F400DD3C7859}">
      <dgm:prSet/>
      <dgm:spPr/>
      <dgm:t>
        <a:bodyPr/>
        <a:lstStyle/>
        <a:p>
          <a:endParaRPr lang="ru-RU"/>
        </a:p>
      </dgm:t>
    </dgm:pt>
    <dgm:pt modelId="{2A4BF59D-5B4D-4C55-B8C6-8E0898DA6537}">
      <dgm:prSet phldrT="[Текст]"/>
      <dgm:spPr/>
      <dgm:t>
        <a:bodyPr/>
        <a:lstStyle/>
        <a:p>
          <a:r>
            <a:rPr lang="hy-AM" dirty="0" smtClean="0"/>
            <a:t>Ведение бизнеса(</a:t>
          </a:r>
          <a:r>
            <a:rPr lang="ru-RU" dirty="0" err="1" smtClean="0"/>
            <a:t>World</a:t>
          </a:r>
          <a:r>
            <a:rPr lang="ru-RU" dirty="0" smtClean="0"/>
            <a:t> </a:t>
          </a:r>
          <a:r>
            <a:rPr lang="ru-RU" dirty="0" err="1" smtClean="0"/>
            <a:t>Bank</a:t>
          </a:r>
          <a:r>
            <a:rPr lang="hy-AM" dirty="0" smtClean="0"/>
            <a:t>)</a:t>
          </a:r>
          <a:endParaRPr lang="ru-RU" dirty="0"/>
        </a:p>
      </dgm:t>
    </dgm:pt>
    <dgm:pt modelId="{78C62309-723B-4D5D-B349-1A23E0EEA9CA}" type="sibTrans" cxnId="{DF6C8E0B-2E25-4227-911F-0DA3FEB6807E}">
      <dgm:prSet/>
      <dgm:spPr/>
      <dgm:t>
        <a:bodyPr/>
        <a:lstStyle/>
        <a:p>
          <a:endParaRPr lang="ru-RU"/>
        </a:p>
      </dgm:t>
    </dgm:pt>
    <dgm:pt modelId="{7D7818AB-6DF0-46BF-9EB1-2CC161ACFF6C}" type="parTrans" cxnId="{DF6C8E0B-2E25-4227-911F-0DA3FEB6807E}">
      <dgm:prSet/>
      <dgm:spPr/>
      <dgm:t>
        <a:bodyPr/>
        <a:lstStyle/>
        <a:p>
          <a:endParaRPr lang="ru-RU"/>
        </a:p>
      </dgm:t>
    </dgm:pt>
    <dgm:pt modelId="{9C557006-A1E7-4F8B-8CF5-662802A75F5E}">
      <dgm:prSet phldrT="[Текст]"/>
      <dgm:spPr/>
      <dgm:t>
        <a:bodyPr/>
        <a:lstStyle/>
        <a:p>
          <a:r>
            <a:rPr lang="en-US" dirty="0" err="1" smtClean="0"/>
            <a:t>Регистрация</a:t>
          </a:r>
          <a:r>
            <a:rPr lang="en-US" dirty="0" smtClean="0"/>
            <a:t> </a:t>
          </a:r>
          <a:r>
            <a:rPr lang="en-US" dirty="0" err="1" smtClean="0"/>
            <a:t>собственности</a:t>
          </a:r>
          <a:r>
            <a:rPr lang="en-US" dirty="0" smtClean="0"/>
            <a:t> (</a:t>
          </a:r>
          <a:r>
            <a:rPr lang="ru-RU" dirty="0" err="1" smtClean="0"/>
            <a:t>World</a:t>
          </a:r>
          <a:r>
            <a:rPr lang="ru-RU" dirty="0" smtClean="0"/>
            <a:t> </a:t>
          </a:r>
          <a:r>
            <a:rPr lang="ru-RU" dirty="0" err="1" smtClean="0"/>
            <a:t>Bank</a:t>
          </a:r>
          <a:r>
            <a:rPr lang="en-US" dirty="0" smtClean="0"/>
            <a:t>)</a:t>
          </a:r>
          <a:endParaRPr lang="ru-RU" dirty="0"/>
        </a:p>
      </dgm:t>
    </dgm:pt>
    <dgm:pt modelId="{786D6B14-0245-41FE-8CCA-42ADEFF56CBF}" type="sibTrans" cxnId="{BFB5A08B-8E97-4FD5-B9B0-F3A4205D0DCE}">
      <dgm:prSet/>
      <dgm:spPr/>
      <dgm:t>
        <a:bodyPr/>
        <a:lstStyle/>
        <a:p>
          <a:endParaRPr lang="ru-RU"/>
        </a:p>
      </dgm:t>
    </dgm:pt>
    <dgm:pt modelId="{1340FA7C-16AE-41C0-8960-ABEA038464FE}" type="parTrans" cxnId="{BFB5A08B-8E97-4FD5-B9B0-F3A4205D0DCE}">
      <dgm:prSet/>
      <dgm:spPr/>
      <dgm:t>
        <a:bodyPr/>
        <a:lstStyle/>
        <a:p>
          <a:endParaRPr lang="ru-RU"/>
        </a:p>
      </dgm:t>
    </dgm:pt>
    <dgm:pt modelId="{5CCC5A14-E78F-4E36-BB4E-00A3E380E02B}" type="pres">
      <dgm:prSet presAssocID="{3FF6EFCD-6667-4FC5-A815-288DC0A5E1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79E5-1E36-43FD-8BFE-19D72A439D94}" type="pres">
      <dgm:prSet presAssocID="{9268F694-5D75-4969-B548-795CB853CA68}" presName="linNode" presStyleCnt="0"/>
      <dgm:spPr/>
    </dgm:pt>
    <dgm:pt modelId="{4BD6C27A-A95E-4265-A7C5-157A128CA3D0}" type="pres">
      <dgm:prSet presAssocID="{9268F694-5D75-4969-B548-795CB853CA6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38C00-4BBA-4385-BF86-656145FFCBC6}" type="pres">
      <dgm:prSet presAssocID="{9268F694-5D75-4969-B548-795CB853CA6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61D8-4BC4-4721-B18B-47C4CD67BEA6}" type="pres">
      <dgm:prSet presAssocID="{B6AF7E22-B58E-4475-948E-CDCFF71FAAB1}" presName="sp" presStyleCnt="0"/>
      <dgm:spPr/>
    </dgm:pt>
    <dgm:pt modelId="{2590073C-95B3-4AA8-847E-5718CB6BCB4D}" type="pres">
      <dgm:prSet presAssocID="{402DBBC1-5283-457D-925E-3844FB1D2BE4}" presName="linNode" presStyleCnt="0"/>
      <dgm:spPr/>
    </dgm:pt>
    <dgm:pt modelId="{42A6E934-02CD-4F4C-AD3A-692BC3D37118}" type="pres">
      <dgm:prSet presAssocID="{402DBBC1-5283-457D-925E-3844FB1D2BE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9C6F8-8AFC-4753-95BE-81721E090B3A}" type="pres">
      <dgm:prSet presAssocID="{402DBBC1-5283-457D-925E-3844FB1D2BE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52894-612D-452D-81C2-578AF481BEFC}" type="pres">
      <dgm:prSet presAssocID="{ECCF47A3-7A4C-4BEE-A24C-35B712161D19}" presName="sp" presStyleCnt="0"/>
      <dgm:spPr/>
    </dgm:pt>
    <dgm:pt modelId="{4BC06FDD-659A-4467-8063-67EE5D3281BA}" type="pres">
      <dgm:prSet presAssocID="{F3AA55CD-88F6-4A45-8465-AD883C64AB0D}" presName="linNode" presStyleCnt="0"/>
      <dgm:spPr/>
    </dgm:pt>
    <dgm:pt modelId="{6D2E7286-9D62-4D6B-B08D-9EA48F5EF178}" type="pres">
      <dgm:prSet presAssocID="{F3AA55CD-88F6-4A45-8465-AD883C64AB0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E41FD-EF1A-429C-95E8-3DA42A496FEF}" type="pres">
      <dgm:prSet presAssocID="{F3AA55CD-88F6-4A45-8465-AD883C64AB0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78B35-A74F-4F15-A7BF-B89F709E50BE}" type="presOf" srcId="{3FF6EFCD-6667-4FC5-A815-288DC0A5E11B}" destId="{5CCC5A14-E78F-4E36-BB4E-00A3E380E02B}" srcOrd="0" destOrd="0" presId="urn:microsoft.com/office/officeart/2005/8/layout/vList5"/>
    <dgm:cxn modelId="{DF6C8E0B-2E25-4227-911F-0DA3FEB6807E}" srcId="{9268F694-5D75-4969-B548-795CB853CA68}" destId="{2A4BF59D-5B4D-4C55-B8C6-8E0898DA6537}" srcOrd="0" destOrd="0" parTransId="{7D7818AB-6DF0-46BF-9EB1-2CC161ACFF6C}" sibTransId="{78C62309-723B-4D5D-B349-1A23E0EEA9CA}"/>
    <dgm:cxn modelId="{879E86BF-602D-4367-9181-3DD5AF251D3F}" type="presOf" srcId="{453B679A-19A5-40E6-B40D-4E1630D554C4}" destId="{B239C6F8-8AFC-4753-95BE-81721E090B3A}" srcOrd="0" destOrd="0" presId="urn:microsoft.com/office/officeart/2005/8/layout/vList5"/>
    <dgm:cxn modelId="{BB9F0CF8-2AC6-4567-ACC1-D11C3175BD79}" type="presOf" srcId="{9C557006-A1E7-4F8B-8CF5-662802A75F5E}" destId="{CC2E41FD-EF1A-429C-95E8-3DA42A496FEF}" srcOrd="0" destOrd="0" presId="urn:microsoft.com/office/officeart/2005/8/layout/vList5"/>
    <dgm:cxn modelId="{DBEBEA6A-771D-4E58-A616-313E153782FD}" type="presOf" srcId="{402DBBC1-5283-457D-925E-3844FB1D2BE4}" destId="{42A6E934-02CD-4F4C-AD3A-692BC3D37118}" srcOrd="0" destOrd="0" presId="urn:microsoft.com/office/officeart/2005/8/layout/vList5"/>
    <dgm:cxn modelId="{BC128531-E7E2-4D7B-865C-BAC4DF62BA38}" srcId="{3FF6EFCD-6667-4FC5-A815-288DC0A5E11B}" destId="{F3AA55CD-88F6-4A45-8465-AD883C64AB0D}" srcOrd="2" destOrd="0" parTransId="{47F501A6-2A76-4601-B4DA-A130B90EADFE}" sibTransId="{F5A6DA2D-79E0-4D0D-BE59-B954767BAF9F}"/>
    <dgm:cxn modelId="{57E718DE-9D7E-4216-990B-F1197F33C5DE}" srcId="{3FF6EFCD-6667-4FC5-A815-288DC0A5E11B}" destId="{9268F694-5D75-4969-B548-795CB853CA68}" srcOrd="0" destOrd="0" parTransId="{9C85D73B-9234-4933-AB74-25EA6576050D}" sibTransId="{B6AF7E22-B58E-4475-948E-CDCFF71FAAB1}"/>
    <dgm:cxn modelId="{46A78B9A-1FA1-4082-A3B9-FEFDC3299DE7}" type="presOf" srcId="{F3AA55CD-88F6-4A45-8465-AD883C64AB0D}" destId="{6D2E7286-9D62-4D6B-B08D-9EA48F5EF178}" srcOrd="0" destOrd="0" presId="urn:microsoft.com/office/officeart/2005/8/layout/vList5"/>
    <dgm:cxn modelId="{50AA6B18-EB57-4EB8-A5D0-237D2F593037}" type="presOf" srcId="{9268F694-5D75-4969-B548-795CB853CA68}" destId="{4BD6C27A-A95E-4265-A7C5-157A128CA3D0}" srcOrd="0" destOrd="0" presId="urn:microsoft.com/office/officeart/2005/8/layout/vList5"/>
    <dgm:cxn modelId="{69B0547B-67A3-41E2-BA0E-F400DD3C7859}" srcId="{402DBBC1-5283-457D-925E-3844FB1D2BE4}" destId="{453B679A-19A5-40E6-B40D-4E1630D554C4}" srcOrd="0" destOrd="0" parTransId="{B5EC2BA8-2B2A-4617-AA4C-4EF37A4FC2A8}" sibTransId="{04513BDC-E004-4E31-87B8-E52793AA7401}"/>
    <dgm:cxn modelId="{62E92595-3AA2-4C9D-A5E4-EE294759FE2A}" srcId="{3FF6EFCD-6667-4FC5-A815-288DC0A5E11B}" destId="{402DBBC1-5283-457D-925E-3844FB1D2BE4}" srcOrd="1" destOrd="0" parTransId="{45C95D11-C15D-4A5E-B6ED-3B1FB4940373}" sibTransId="{ECCF47A3-7A4C-4BEE-A24C-35B712161D19}"/>
    <dgm:cxn modelId="{487F1DF4-0830-4BFB-A22E-B430CCB261DB}" type="presOf" srcId="{2A4BF59D-5B4D-4C55-B8C6-8E0898DA6537}" destId="{15D38C00-4BBA-4385-BF86-656145FFCBC6}" srcOrd="0" destOrd="0" presId="urn:microsoft.com/office/officeart/2005/8/layout/vList5"/>
    <dgm:cxn modelId="{BFB5A08B-8E97-4FD5-B9B0-F3A4205D0DCE}" srcId="{F3AA55CD-88F6-4A45-8465-AD883C64AB0D}" destId="{9C557006-A1E7-4F8B-8CF5-662802A75F5E}" srcOrd="0" destOrd="0" parTransId="{1340FA7C-16AE-41C0-8960-ABEA038464FE}" sibTransId="{786D6B14-0245-41FE-8CCA-42ADEFF56CBF}"/>
    <dgm:cxn modelId="{5E01A832-1983-4366-A656-501AF4201910}" type="presParOf" srcId="{5CCC5A14-E78F-4E36-BB4E-00A3E380E02B}" destId="{43A979E5-1E36-43FD-8BFE-19D72A439D94}" srcOrd="0" destOrd="0" presId="urn:microsoft.com/office/officeart/2005/8/layout/vList5"/>
    <dgm:cxn modelId="{7E5564A0-DDA0-4752-A615-9AC8E5933BBA}" type="presParOf" srcId="{43A979E5-1E36-43FD-8BFE-19D72A439D94}" destId="{4BD6C27A-A95E-4265-A7C5-157A128CA3D0}" srcOrd="0" destOrd="0" presId="urn:microsoft.com/office/officeart/2005/8/layout/vList5"/>
    <dgm:cxn modelId="{034D616D-3021-4E0D-B786-986CCB4439B4}" type="presParOf" srcId="{43A979E5-1E36-43FD-8BFE-19D72A439D94}" destId="{15D38C00-4BBA-4385-BF86-656145FFCBC6}" srcOrd="1" destOrd="0" presId="urn:microsoft.com/office/officeart/2005/8/layout/vList5"/>
    <dgm:cxn modelId="{965C7318-E1C2-4CA6-82E6-975545D2EB4A}" type="presParOf" srcId="{5CCC5A14-E78F-4E36-BB4E-00A3E380E02B}" destId="{F2B561D8-4BC4-4721-B18B-47C4CD67BEA6}" srcOrd="1" destOrd="0" presId="urn:microsoft.com/office/officeart/2005/8/layout/vList5"/>
    <dgm:cxn modelId="{C045C6E4-20E6-4310-94A3-2BF170164A56}" type="presParOf" srcId="{5CCC5A14-E78F-4E36-BB4E-00A3E380E02B}" destId="{2590073C-95B3-4AA8-847E-5718CB6BCB4D}" srcOrd="2" destOrd="0" presId="urn:microsoft.com/office/officeart/2005/8/layout/vList5"/>
    <dgm:cxn modelId="{6D3B595A-7948-480A-8E00-0B654F35A53C}" type="presParOf" srcId="{2590073C-95B3-4AA8-847E-5718CB6BCB4D}" destId="{42A6E934-02CD-4F4C-AD3A-692BC3D37118}" srcOrd="0" destOrd="0" presId="urn:microsoft.com/office/officeart/2005/8/layout/vList5"/>
    <dgm:cxn modelId="{04D95E5F-C564-473E-8B36-A2E5277A78FC}" type="presParOf" srcId="{2590073C-95B3-4AA8-847E-5718CB6BCB4D}" destId="{B239C6F8-8AFC-4753-95BE-81721E090B3A}" srcOrd="1" destOrd="0" presId="urn:microsoft.com/office/officeart/2005/8/layout/vList5"/>
    <dgm:cxn modelId="{CD192209-7734-4F3F-A220-8D487C5403D6}" type="presParOf" srcId="{5CCC5A14-E78F-4E36-BB4E-00A3E380E02B}" destId="{B0852894-612D-452D-81C2-578AF481BEFC}" srcOrd="3" destOrd="0" presId="urn:microsoft.com/office/officeart/2005/8/layout/vList5"/>
    <dgm:cxn modelId="{6F96EB64-5DA0-49DE-9186-0EEC0C2148B9}" type="presParOf" srcId="{5CCC5A14-E78F-4E36-BB4E-00A3E380E02B}" destId="{4BC06FDD-659A-4467-8063-67EE5D3281BA}" srcOrd="4" destOrd="0" presId="urn:microsoft.com/office/officeart/2005/8/layout/vList5"/>
    <dgm:cxn modelId="{9D6F4CFE-76D7-4787-AFFD-A314017DA236}" type="presParOf" srcId="{4BC06FDD-659A-4467-8063-67EE5D3281BA}" destId="{6D2E7286-9D62-4D6B-B08D-9EA48F5EF178}" srcOrd="0" destOrd="0" presId="urn:microsoft.com/office/officeart/2005/8/layout/vList5"/>
    <dgm:cxn modelId="{AABA67C2-582D-49A9-B0B3-5FB07442AEDD}" type="presParOf" srcId="{4BC06FDD-659A-4467-8063-67EE5D3281BA}" destId="{CC2E41FD-EF1A-429C-95E8-3DA42A496FEF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5043CA-03A3-409F-BDAF-950B8DD024F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9165A8-E134-4503-86A7-074166188E73}">
      <dgm:prSet phldrT="[Текст]"/>
      <dgm:spPr/>
      <dgm:t>
        <a:bodyPr/>
        <a:lstStyle/>
        <a:p>
          <a:r>
            <a:rPr lang="ru-RU" dirty="0" smtClean="0"/>
            <a:t>Положение о стабилизации</a:t>
          </a:r>
          <a:endParaRPr lang="ru-RU" dirty="0"/>
        </a:p>
      </dgm:t>
    </dgm:pt>
    <dgm:pt modelId="{319B3191-1397-4C61-9CA7-800A81E56FAF}" type="parTrans" cxnId="{EF5E86DA-AF01-41D3-A326-5327D90FAC9E}">
      <dgm:prSet/>
      <dgm:spPr/>
      <dgm:t>
        <a:bodyPr/>
        <a:lstStyle/>
        <a:p>
          <a:endParaRPr lang="ru-RU"/>
        </a:p>
      </dgm:t>
    </dgm:pt>
    <dgm:pt modelId="{CC95A5F4-22A0-405C-A5D1-B893006289E6}" type="sibTrans" cxnId="{EF5E86DA-AF01-41D3-A326-5327D90FAC9E}">
      <dgm:prSet/>
      <dgm:spPr/>
      <dgm:t>
        <a:bodyPr/>
        <a:lstStyle/>
        <a:p>
          <a:endParaRPr lang="ru-RU"/>
        </a:p>
      </dgm:t>
    </dgm:pt>
    <dgm:pt modelId="{E92EA381-1770-4D17-B4DA-4E509B47879B}">
      <dgm:prSet phldrT="[Текст]"/>
      <dgm:spPr/>
      <dgm:t>
        <a:bodyPr/>
        <a:lstStyle/>
        <a:p>
          <a:r>
            <a:rPr lang="hy-AM" dirty="0" smtClean="0"/>
            <a:t>Отсутствие ограничений</a:t>
          </a:r>
          <a:endParaRPr lang="ru-RU" dirty="0"/>
        </a:p>
      </dgm:t>
    </dgm:pt>
    <dgm:pt modelId="{764FE9A0-781E-4FF2-BB0C-CD951CC76BFC}" type="parTrans" cxnId="{51756D7A-F8F3-4D2B-A309-9FA39A461B7F}">
      <dgm:prSet/>
      <dgm:spPr/>
      <dgm:t>
        <a:bodyPr/>
        <a:lstStyle/>
        <a:p>
          <a:endParaRPr lang="ru-RU"/>
        </a:p>
      </dgm:t>
    </dgm:pt>
    <dgm:pt modelId="{644C33EC-60F6-45E6-93A4-4E8E672A02F2}" type="sibTrans" cxnId="{51756D7A-F8F3-4D2B-A309-9FA39A461B7F}">
      <dgm:prSet/>
      <dgm:spPr/>
      <dgm:t>
        <a:bodyPr/>
        <a:lstStyle/>
        <a:p>
          <a:endParaRPr lang="ru-RU"/>
        </a:p>
      </dgm:t>
    </dgm:pt>
    <dgm:pt modelId="{C01D423F-6877-4446-82CD-9CBEA2179B9E}">
      <dgm:prSet phldrT="[Текст]"/>
      <dgm:spPr/>
      <dgm:t>
        <a:bodyPr/>
        <a:lstStyle/>
        <a:p>
          <a:r>
            <a:rPr lang="en-US" dirty="0" err="1" smtClean="0"/>
            <a:t>Собственность</a:t>
          </a:r>
          <a:r>
            <a:rPr lang="en-US" dirty="0" smtClean="0"/>
            <a:t> </a:t>
          </a:r>
          <a:r>
            <a:rPr lang="en-US" dirty="0" err="1" smtClean="0"/>
            <a:t>на</a:t>
          </a:r>
          <a:r>
            <a:rPr lang="en-US" dirty="0" smtClean="0"/>
            <a:t> </a:t>
          </a:r>
          <a:r>
            <a:rPr lang="en-US" dirty="0" err="1" smtClean="0"/>
            <a:t>землю</a:t>
          </a:r>
          <a:endParaRPr lang="ru-RU" dirty="0"/>
        </a:p>
      </dgm:t>
    </dgm:pt>
    <dgm:pt modelId="{CB0F900A-5D29-4432-B922-4E8B29BE57D9}" type="parTrans" cxnId="{319ADF1A-646B-483A-9D3F-DD684667225F}">
      <dgm:prSet/>
      <dgm:spPr/>
      <dgm:t>
        <a:bodyPr/>
        <a:lstStyle/>
        <a:p>
          <a:endParaRPr lang="ru-RU"/>
        </a:p>
      </dgm:t>
    </dgm:pt>
    <dgm:pt modelId="{894EB4DE-CE30-4F71-ABBD-40967DCC5031}" type="sibTrans" cxnId="{319ADF1A-646B-483A-9D3F-DD684667225F}">
      <dgm:prSet/>
      <dgm:spPr/>
      <dgm:t>
        <a:bodyPr/>
        <a:lstStyle/>
        <a:p>
          <a:endParaRPr lang="ru-RU"/>
        </a:p>
      </dgm:t>
    </dgm:pt>
    <dgm:pt modelId="{50A0BC88-896F-48CE-80AF-DB4C2F401D83}">
      <dgm:prSet phldrT="[Текст]"/>
      <dgm:spPr/>
      <dgm:t>
        <a:bodyPr/>
        <a:lstStyle/>
        <a:p>
          <a:r>
            <a:rPr lang="ru-RU" dirty="0" smtClean="0"/>
            <a:t>Равные условия</a:t>
          </a:r>
          <a:endParaRPr lang="ru-RU" dirty="0"/>
        </a:p>
      </dgm:t>
    </dgm:pt>
    <dgm:pt modelId="{832ABEF7-9267-49BF-9431-9A18D25221E2}" type="parTrans" cxnId="{D885D891-E8B6-4BB8-8245-B403308BF96A}">
      <dgm:prSet/>
      <dgm:spPr/>
      <dgm:t>
        <a:bodyPr/>
        <a:lstStyle/>
        <a:p>
          <a:endParaRPr lang="ru-RU"/>
        </a:p>
      </dgm:t>
    </dgm:pt>
    <dgm:pt modelId="{469C9DBE-25C8-478A-8E79-5FE5D88241BC}" type="sibTrans" cxnId="{D885D891-E8B6-4BB8-8245-B403308BF96A}">
      <dgm:prSet/>
      <dgm:spPr/>
      <dgm:t>
        <a:bodyPr/>
        <a:lstStyle/>
        <a:p>
          <a:endParaRPr lang="ru-RU"/>
        </a:p>
      </dgm:t>
    </dgm:pt>
    <dgm:pt modelId="{CFE93E2D-1159-4BA0-A7F4-2AAF627A24D2}" type="pres">
      <dgm:prSet presAssocID="{715043CA-03A3-409F-BDAF-950B8DD024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576885-AD90-47EE-AFA1-08D0F0649D29}" type="pres">
      <dgm:prSet presAssocID="{5F9165A8-E134-4503-86A7-074166188E73}" presName="node" presStyleLbl="node1" presStyleIdx="0" presStyleCnt="4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E553E-4C46-49D2-BD6B-BFC98D2C81A4}" type="pres">
      <dgm:prSet presAssocID="{5F9165A8-E134-4503-86A7-074166188E73}" presName="spNode" presStyleCnt="0"/>
      <dgm:spPr/>
    </dgm:pt>
    <dgm:pt modelId="{CF92E41F-DB13-445C-B56A-DABB3E539D8F}" type="pres">
      <dgm:prSet presAssocID="{CC95A5F4-22A0-405C-A5D1-B893006289E6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CC860D6-2D69-491F-A891-12D1718AA698}" type="pres">
      <dgm:prSet presAssocID="{E92EA381-1770-4D17-B4DA-4E509B4787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940F4-3913-4F47-BF63-2C5BBBAE8445}" type="pres">
      <dgm:prSet presAssocID="{E92EA381-1770-4D17-B4DA-4E509B47879B}" presName="spNode" presStyleCnt="0"/>
      <dgm:spPr/>
    </dgm:pt>
    <dgm:pt modelId="{4137ACB1-85D8-4A99-8FD1-879637D46418}" type="pres">
      <dgm:prSet presAssocID="{644C33EC-60F6-45E6-93A4-4E8E672A02F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265A4180-719C-4D8B-A27D-06D7CE5DD950}" type="pres">
      <dgm:prSet presAssocID="{C01D423F-6877-4446-82CD-9CBEA2179B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73C6C-03B3-4B3C-A402-A4C72CA060AF}" type="pres">
      <dgm:prSet presAssocID="{C01D423F-6877-4446-82CD-9CBEA2179B9E}" presName="spNode" presStyleCnt="0"/>
      <dgm:spPr/>
    </dgm:pt>
    <dgm:pt modelId="{6983F327-71DE-4285-8C03-B83026740476}" type="pres">
      <dgm:prSet presAssocID="{894EB4DE-CE30-4F71-ABBD-40967DCC5031}" presName="sibTrans" presStyleLbl="sibTrans1D1" presStyleIdx="2" presStyleCnt="4"/>
      <dgm:spPr/>
      <dgm:t>
        <a:bodyPr/>
        <a:lstStyle/>
        <a:p>
          <a:endParaRPr lang="ru-RU"/>
        </a:p>
      </dgm:t>
    </dgm:pt>
    <dgm:pt modelId="{C757D1D4-542B-4755-B5C2-DF5034B750FC}" type="pres">
      <dgm:prSet presAssocID="{50A0BC88-896F-48CE-80AF-DB4C2F401D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22335-224A-4064-804F-CD61F3846CB2}" type="pres">
      <dgm:prSet presAssocID="{50A0BC88-896F-48CE-80AF-DB4C2F401D83}" presName="spNode" presStyleCnt="0"/>
      <dgm:spPr/>
    </dgm:pt>
    <dgm:pt modelId="{E4179851-A0A9-401D-973B-E2EE987F3BEB}" type="pres">
      <dgm:prSet presAssocID="{469C9DBE-25C8-478A-8E79-5FE5D88241BC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19ADF1A-646B-483A-9D3F-DD684667225F}" srcId="{715043CA-03A3-409F-BDAF-950B8DD024FF}" destId="{C01D423F-6877-4446-82CD-9CBEA2179B9E}" srcOrd="2" destOrd="0" parTransId="{CB0F900A-5D29-4432-B922-4E8B29BE57D9}" sibTransId="{894EB4DE-CE30-4F71-ABBD-40967DCC5031}"/>
    <dgm:cxn modelId="{E37287D7-76CF-4F2C-A331-4006265DCD1D}" type="presOf" srcId="{894EB4DE-CE30-4F71-ABBD-40967DCC5031}" destId="{6983F327-71DE-4285-8C03-B83026740476}" srcOrd="0" destOrd="0" presId="urn:microsoft.com/office/officeart/2005/8/layout/cycle6"/>
    <dgm:cxn modelId="{D885D891-E8B6-4BB8-8245-B403308BF96A}" srcId="{715043CA-03A3-409F-BDAF-950B8DD024FF}" destId="{50A0BC88-896F-48CE-80AF-DB4C2F401D83}" srcOrd="3" destOrd="0" parTransId="{832ABEF7-9267-49BF-9431-9A18D25221E2}" sibTransId="{469C9DBE-25C8-478A-8E79-5FE5D88241BC}"/>
    <dgm:cxn modelId="{8DF9BFA8-E069-48EA-BF8C-6CF647C062F4}" type="presOf" srcId="{469C9DBE-25C8-478A-8E79-5FE5D88241BC}" destId="{E4179851-A0A9-401D-973B-E2EE987F3BEB}" srcOrd="0" destOrd="0" presId="urn:microsoft.com/office/officeart/2005/8/layout/cycle6"/>
    <dgm:cxn modelId="{BA074350-8398-4EEC-88BE-474E895F5C71}" type="presOf" srcId="{50A0BC88-896F-48CE-80AF-DB4C2F401D83}" destId="{C757D1D4-542B-4755-B5C2-DF5034B750FC}" srcOrd="0" destOrd="0" presId="urn:microsoft.com/office/officeart/2005/8/layout/cycle6"/>
    <dgm:cxn modelId="{EF5E86DA-AF01-41D3-A326-5327D90FAC9E}" srcId="{715043CA-03A3-409F-BDAF-950B8DD024FF}" destId="{5F9165A8-E134-4503-86A7-074166188E73}" srcOrd="0" destOrd="0" parTransId="{319B3191-1397-4C61-9CA7-800A81E56FAF}" sibTransId="{CC95A5F4-22A0-405C-A5D1-B893006289E6}"/>
    <dgm:cxn modelId="{A3384AAB-7529-4106-B3BD-775BE4218A7B}" type="presOf" srcId="{715043CA-03A3-409F-BDAF-950B8DD024FF}" destId="{CFE93E2D-1159-4BA0-A7F4-2AAF627A24D2}" srcOrd="0" destOrd="0" presId="urn:microsoft.com/office/officeart/2005/8/layout/cycle6"/>
    <dgm:cxn modelId="{A5B42FE8-BF19-43AF-899F-A7D33864A145}" type="presOf" srcId="{CC95A5F4-22A0-405C-A5D1-B893006289E6}" destId="{CF92E41F-DB13-445C-B56A-DABB3E539D8F}" srcOrd="0" destOrd="0" presId="urn:microsoft.com/office/officeart/2005/8/layout/cycle6"/>
    <dgm:cxn modelId="{51756D7A-F8F3-4D2B-A309-9FA39A461B7F}" srcId="{715043CA-03A3-409F-BDAF-950B8DD024FF}" destId="{E92EA381-1770-4D17-B4DA-4E509B47879B}" srcOrd="1" destOrd="0" parTransId="{764FE9A0-781E-4FF2-BB0C-CD951CC76BFC}" sibTransId="{644C33EC-60F6-45E6-93A4-4E8E672A02F2}"/>
    <dgm:cxn modelId="{822032E1-25B6-4D88-9E64-9DA223D9951C}" type="presOf" srcId="{644C33EC-60F6-45E6-93A4-4E8E672A02F2}" destId="{4137ACB1-85D8-4A99-8FD1-879637D46418}" srcOrd="0" destOrd="0" presId="urn:microsoft.com/office/officeart/2005/8/layout/cycle6"/>
    <dgm:cxn modelId="{398EB4DE-93F7-4A0D-B471-8582B8C2E634}" type="presOf" srcId="{5F9165A8-E134-4503-86A7-074166188E73}" destId="{53576885-AD90-47EE-AFA1-08D0F0649D29}" srcOrd="0" destOrd="0" presId="urn:microsoft.com/office/officeart/2005/8/layout/cycle6"/>
    <dgm:cxn modelId="{1F5DA9CC-D0E2-4D25-BD0E-A4C9035DC2F0}" type="presOf" srcId="{E92EA381-1770-4D17-B4DA-4E509B47879B}" destId="{3CC860D6-2D69-491F-A891-12D1718AA698}" srcOrd="0" destOrd="0" presId="urn:microsoft.com/office/officeart/2005/8/layout/cycle6"/>
    <dgm:cxn modelId="{CA1393E9-69EB-404A-B84B-D9C8653EE218}" type="presOf" srcId="{C01D423F-6877-4446-82CD-9CBEA2179B9E}" destId="{265A4180-719C-4D8B-A27D-06D7CE5DD950}" srcOrd="0" destOrd="0" presId="urn:microsoft.com/office/officeart/2005/8/layout/cycle6"/>
    <dgm:cxn modelId="{F224D174-1E56-4F58-B630-A4A2D4520A43}" type="presParOf" srcId="{CFE93E2D-1159-4BA0-A7F4-2AAF627A24D2}" destId="{53576885-AD90-47EE-AFA1-08D0F0649D29}" srcOrd="0" destOrd="0" presId="urn:microsoft.com/office/officeart/2005/8/layout/cycle6"/>
    <dgm:cxn modelId="{0A7248B4-9084-4FD0-A0B5-A02D50FDA8FF}" type="presParOf" srcId="{CFE93E2D-1159-4BA0-A7F4-2AAF627A24D2}" destId="{D30E553E-4C46-49D2-BD6B-BFC98D2C81A4}" srcOrd="1" destOrd="0" presId="urn:microsoft.com/office/officeart/2005/8/layout/cycle6"/>
    <dgm:cxn modelId="{32B2CCFA-D075-49DA-ABB5-2A0D8CED5F0B}" type="presParOf" srcId="{CFE93E2D-1159-4BA0-A7F4-2AAF627A24D2}" destId="{CF92E41F-DB13-445C-B56A-DABB3E539D8F}" srcOrd="2" destOrd="0" presId="urn:microsoft.com/office/officeart/2005/8/layout/cycle6"/>
    <dgm:cxn modelId="{C4FC159E-E1A0-4D72-A393-F9FB06D0721C}" type="presParOf" srcId="{CFE93E2D-1159-4BA0-A7F4-2AAF627A24D2}" destId="{3CC860D6-2D69-491F-A891-12D1718AA698}" srcOrd="3" destOrd="0" presId="urn:microsoft.com/office/officeart/2005/8/layout/cycle6"/>
    <dgm:cxn modelId="{B0EB749D-DF15-4461-89AA-031C8D5E0559}" type="presParOf" srcId="{CFE93E2D-1159-4BA0-A7F4-2AAF627A24D2}" destId="{3E8940F4-3913-4F47-BF63-2C5BBBAE8445}" srcOrd="4" destOrd="0" presId="urn:microsoft.com/office/officeart/2005/8/layout/cycle6"/>
    <dgm:cxn modelId="{74EE68D3-BCBD-4B4D-BCFE-5C1A9E22A4F9}" type="presParOf" srcId="{CFE93E2D-1159-4BA0-A7F4-2AAF627A24D2}" destId="{4137ACB1-85D8-4A99-8FD1-879637D46418}" srcOrd="5" destOrd="0" presId="urn:microsoft.com/office/officeart/2005/8/layout/cycle6"/>
    <dgm:cxn modelId="{920A4B5F-09B2-45C1-AD80-EEFC17CCB91A}" type="presParOf" srcId="{CFE93E2D-1159-4BA0-A7F4-2AAF627A24D2}" destId="{265A4180-719C-4D8B-A27D-06D7CE5DD950}" srcOrd="6" destOrd="0" presId="urn:microsoft.com/office/officeart/2005/8/layout/cycle6"/>
    <dgm:cxn modelId="{B59AAD5E-49CC-44F5-B351-2728B4F8DE27}" type="presParOf" srcId="{CFE93E2D-1159-4BA0-A7F4-2AAF627A24D2}" destId="{D4173C6C-03B3-4B3C-A402-A4C72CA060AF}" srcOrd="7" destOrd="0" presId="urn:microsoft.com/office/officeart/2005/8/layout/cycle6"/>
    <dgm:cxn modelId="{A59C22EE-6024-4FEB-9546-EF7A2D667727}" type="presParOf" srcId="{CFE93E2D-1159-4BA0-A7F4-2AAF627A24D2}" destId="{6983F327-71DE-4285-8C03-B83026740476}" srcOrd="8" destOrd="0" presId="urn:microsoft.com/office/officeart/2005/8/layout/cycle6"/>
    <dgm:cxn modelId="{CC0E5C78-CC15-4D83-997C-B5EBB775D163}" type="presParOf" srcId="{CFE93E2D-1159-4BA0-A7F4-2AAF627A24D2}" destId="{C757D1D4-542B-4755-B5C2-DF5034B750FC}" srcOrd="9" destOrd="0" presId="urn:microsoft.com/office/officeart/2005/8/layout/cycle6"/>
    <dgm:cxn modelId="{738E3D59-A1A7-40F8-AD48-B733FCDE349E}" type="presParOf" srcId="{CFE93E2D-1159-4BA0-A7F4-2AAF627A24D2}" destId="{D9622335-224A-4064-804F-CD61F3846CB2}" srcOrd="10" destOrd="0" presId="urn:microsoft.com/office/officeart/2005/8/layout/cycle6"/>
    <dgm:cxn modelId="{A68280BC-2A08-4D08-96F7-C125B1E8A5E5}" type="presParOf" srcId="{CFE93E2D-1159-4BA0-A7F4-2AAF627A24D2}" destId="{E4179851-A0A9-401D-973B-E2EE987F3BEB}" srcOrd="11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D2E4EF-676B-4D38-9A4C-EBC72849DC55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5E27E8-37B0-473F-9867-A04242D91E38}">
      <dgm:prSet phldrT="[Текст]"/>
      <dgm:spPr/>
      <dgm:t>
        <a:bodyPr/>
        <a:lstStyle/>
        <a:p>
          <a:r>
            <a:rPr lang="ru-RU" dirty="0" smtClean="0"/>
            <a:t>Льгота</a:t>
          </a:r>
          <a:endParaRPr lang="ru-RU" dirty="0"/>
        </a:p>
      </dgm:t>
    </dgm:pt>
    <dgm:pt modelId="{3A6A5D6D-11BB-4F36-BC91-44AA14657E6D}" type="parTrans" cxnId="{4236DEE3-55E0-4E4E-ABFC-6C6B9FE1128E}">
      <dgm:prSet/>
      <dgm:spPr/>
      <dgm:t>
        <a:bodyPr/>
        <a:lstStyle/>
        <a:p>
          <a:endParaRPr lang="ru-RU"/>
        </a:p>
      </dgm:t>
    </dgm:pt>
    <dgm:pt modelId="{8262003D-2E3F-4236-992D-A0787009899F}" type="sibTrans" cxnId="{4236DEE3-55E0-4E4E-ABFC-6C6B9FE1128E}">
      <dgm:prSet/>
      <dgm:spPr/>
      <dgm:t>
        <a:bodyPr/>
        <a:lstStyle/>
        <a:p>
          <a:endParaRPr lang="ru-RU"/>
        </a:p>
      </dgm:t>
    </dgm:pt>
    <dgm:pt modelId="{7F3B18E7-A0F0-4914-9FAA-576371806ACF}">
      <dgm:prSet phldrT="[Текст]" custT="1"/>
      <dgm:spPr/>
      <dgm:t>
        <a:bodyPr/>
        <a:lstStyle/>
        <a:p>
          <a:r>
            <a:rPr lang="ru-RU" sz="1000" dirty="0" smtClean="0"/>
            <a:t>Нет </a:t>
          </a:r>
          <a:r>
            <a:rPr lang="ru-RU" sz="1000" dirty="0" err="1" smtClean="0"/>
            <a:t>НДС-а</a:t>
          </a:r>
          <a:r>
            <a:rPr lang="ru-RU" sz="1000" dirty="0" smtClean="0"/>
            <a:t> и налога на прибыль для малых </a:t>
          </a:r>
          <a:r>
            <a:rPr lang="ru-RU" sz="1000" dirty="0" err="1" smtClean="0"/>
            <a:t>пред-ий</a:t>
          </a:r>
          <a:r>
            <a:rPr lang="ru-RU" sz="1000" dirty="0" smtClean="0"/>
            <a:t>, в том числе в сельском хозяйстве</a:t>
          </a:r>
          <a:endParaRPr lang="ru-RU" sz="1000" dirty="0"/>
        </a:p>
      </dgm:t>
    </dgm:pt>
    <dgm:pt modelId="{BA6EB6BE-1F29-4B64-A52D-28BA1E43260E}" type="parTrans" cxnId="{3A85968B-717A-4F6F-B2E6-3C3FDE5FA37D}">
      <dgm:prSet/>
      <dgm:spPr/>
      <dgm:t>
        <a:bodyPr/>
        <a:lstStyle/>
        <a:p>
          <a:endParaRPr lang="ru-RU"/>
        </a:p>
      </dgm:t>
    </dgm:pt>
    <dgm:pt modelId="{B89940C6-D2B3-4F57-AF1D-F72C0DCFB16F}" type="sibTrans" cxnId="{3A85968B-717A-4F6F-B2E6-3C3FDE5FA37D}">
      <dgm:prSet/>
      <dgm:spPr/>
      <dgm:t>
        <a:bodyPr/>
        <a:lstStyle/>
        <a:p>
          <a:endParaRPr lang="ru-RU"/>
        </a:p>
      </dgm:t>
    </dgm:pt>
    <dgm:pt modelId="{48190332-8B6E-405C-9796-21DC4C43E097}">
      <dgm:prSet phldrT="[Текст]"/>
      <dgm:spPr/>
      <dgm:t>
        <a:bodyPr/>
        <a:lstStyle/>
        <a:p>
          <a:r>
            <a:rPr lang="hy-AM" dirty="0" smtClean="0"/>
            <a:t>Льгота</a:t>
          </a:r>
          <a:endParaRPr lang="ru-RU" dirty="0"/>
        </a:p>
      </dgm:t>
    </dgm:pt>
    <dgm:pt modelId="{5BC6F312-85D8-477B-9C44-ACC87292DAB9}" type="parTrans" cxnId="{134816D9-850E-4194-BAB7-A59FE7D58C18}">
      <dgm:prSet/>
      <dgm:spPr/>
      <dgm:t>
        <a:bodyPr/>
        <a:lstStyle/>
        <a:p>
          <a:endParaRPr lang="ru-RU"/>
        </a:p>
      </dgm:t>
    </dgm:pt>
    <dgm:pt modelId="{B580A484-2033-4300-BE8E-33917EBDC79F}" type="sibTrans" cxnId="{134816D9-850E-4194-BAB7-A59FE7D58C18}">
      <dgm:prSet/>
      <dgm:spPr/>
      <dgm:t>
        <a:bodyPr/>
        <a:lstStyle/>
        <a:p>
          <a:endParaRPr lang="ru-RU"/>
        </a:p>
      </dgm:t>
    </dgm:pt>
    <dgm:pt modelId="{516F14D0-24BB-4871-BC87-C20A647DBE9B}">
      <dgm:prSet phldrT="[Текст]"/>
      <dgm:spPr/>
      <dgm:t>
        <a:bodyPr/>
        <a:lstStyle/>
        <a:p>
          <a:r>
            <a:rPr lang="ru-RU" b="0" i="0" dirty="0" smtClean="0"/>
            <a:t>Отсутствие НДС</a:t>
          </a:r>
          <a:r>
            <a:rPr lang="en-US" b="0" i="0" dirty="0" smtClean="0"/>
            <a:t>-a</a:t>
          </a:r>
          <a:r>
            <a:rPr lang="ru-RU" b="0" i="0" dirty="0" smtClean="0"/>
            <a:t> на большинство основных средств и промежуточных товаров</a:t>
          </a:r>
          <a:endParaRPr lang="ru-RU" dirty="0"/>
        </a:p>
      </dgm:t>
    </dgm:pt>
    <dgm:pt modelId="{2BEE80EC-6E0E-4199-BFA8-7C681C52B002}" type="parTrans" cxnId="{DBF068A2-EDD5-4D34-8F13-5D3B8A6090EC}">
      <dgm:prSet/>
      <dgm:spPr/>
      <dgm:t>
        <a:bodyPr/>
        <a:lstStyle/>
        <a:p>
          <a:endParaRPr lang="ru-RU"/>
        </a:p>
      </dgm:t>
    </dgm:pt>
    <dgm:pt modelId="{40AD31B3-CEA3-4745-B22B-522E0CF39025}" type="sibTrans" cxnId="{DBF068A2-EDD5-4D34-8F13-5D3B8A6090EC}">
      <dgm:prSet/>
      <dgm:spPr/>
      <dgm:t>
        <a:bodyPr/>
        <a:lstStyle/>
        <a:p>
          <a:endParaRPr lang="ru-RU"/>
        </a:p>
      </dgm:t>
    </dgm:pt>
    <dgm:pt modelId="{1E0877F3-CF53-4590-8A1F-9869FEB41CB6}">
      <dgm:prSet phldrT="[Текст]"/>
      <dgm:spPr/>
      <dgm:t>
        <a:bodyPr/>
        <a:lstStyle/>
        <a:p>
          <a:r>
            <a:rPr lang="ru-RU" dirty="0" smtClean="0"/>
            <a:t>Льгота</a:t>
          </a:r>
          <a:endParaRPr lang="ru-RU" dirty="0"/>
        </a:p>
      </dgm:t>
    </dgm:pt>
    <dgm:pt modelId="{BC461BD5-46E0-4C0D-9EB8-428BF0543CAF}" type="parTrans" cxnId="{8D883186-3165-4230-85F3-8BC49BE1FC5E}">
      <dgm:prSet/>
      <dgm:spPr/>
      <dgm:t>
        <a:bodyPr/>
        <a:lstStyle/>
        <a:p>
          <a:endParaRPr lang="ru-RU"/>
        </a:p>
      </dgm:t>
    </dgm:pt>
    <dgm:pt modelId="{B3E79599-9278-47C8-BF43-22694400304E}" type="sibTrans" cxnId="{8D883186-3165-4230-85F3-8BC49BE1FC5E}">
      <dgm:prSet/>
      <dgm:spPr/>
      <dgm:t>
        <a:bodyPr/>
        <a:lstStyle/>
        <a:p>
          <a:endParaRPr lang="ru-RU"/>
        </a:p>
      </dgm:t>
    </dgm:pt>
    <dgm:pt modelId="{68BD530E-869B-4F06-9BDD-55106496D106}">
      <dgm:prSet phldrT="[Текст]"/>
      <dgm:spPr/>
      <dgm:t>
        <a:bodyPr/>
        <a:lstStyle/>
        <a:p>
          <a:r>
            <a:rPr lang="ru-RU" dirty="0" smtClean="0"/>
            <a:t> Наличие </a:t>
          </a:r>
          <a:r>
            <a:rPr lang="ru-RU" dirty="0" err="1" smtClean="0"/>
            <a:t>СЭЗ-ов</a:t>
          </a:r>
          <a:r>
            <a:rPr lang="ru-RU" dirty="0" smtClean="0"/>
            <a:t> с отсутствием корпоративных налогов</a:t>
          </a:r>
          <a:endParaRPr lang="ru-RU" dirty="0"/>
        </a:p>
      </dgm:t>
    </dgm:pt>
    <dgm:pt modelId="{DCABAD97-3F20-4503-8381-852FAF73138D}" type="parTrans" cxnId="{F97E28F5-3DFF-407A-A350-240E8315B0FB}">
      <dgm:prSet/>
      <dgm:spPr/>
      <dgm:t>
        <a:bodyPr/>
        <a:lstStyle/>
        <a:p>
          <a:endParaRPr lang="ru-RU"/>
        </a:p>
      </dgm:t>
    </dgm:pt>
    <dgm:pt modelId="{C493556E-AEE3-4589-9B33-A390140B9B53}" type="sibTrans" cxnId="{F97E28F5-3DFF-407A-A350-240E8315B0FB}">
      <dgm:prSet/>
      <dgm:spPr/>
      <dgm:t>
        <a:bodyPr/>
        <a:lstStyle/>
        <a:p>
          <a:endParaRPr lang="ru-RU"/>
        </a:p>
      </dgm:t>
    </dgm:pt>
    <dgm:pt modelId="{7FF6802C-9935-4A51-AADF-E0787F648284}">
      <dgm:prSet phldrT="[Текст]"/>
      <dgm:spPr/>
      <dgm:t>
        <a:bodyPr/>
        <a:lstStyle/>
        <a:p>
          <a:r>
            <a:rPr lang="en-US" dirty="0" err="1" smtClean="0"/>
            <a:t>Льгота</a:t>
          </a:r>
          <a:endParaRPr lang="ru-RU" dirty="0"/>
        </a:p>
      </dgm:t>
    </dgm:pt>
    <dgm:pt modelId="{39F62A00-CAC8-40BD-8B46-D98A12AF9199}" type="parTrans" cxnId="{6BC54AA0-2451-40F7-8D24-1777E9E65573}">
      <dgm:prSet/>
      <dgm:spPr/>
      <dgm:t>
        <a:bodyPr/>
        <a:lstStyle/>
        <a:p>
          <a:endParaRPr lang="ru-RU"/>
        </a:p>
      </dgm:t>
    </dgm:pt>
    <dgm:pt modelId="{BE82215E-CC13-4848-91A4-C13DC691D811}" type="sibTrans" cxnId="{6BC54AA0-2451-40F7-8D24-1777E9E65573}">
      <dgm:prSet/>
      <dgm:spPr/>
      <dgm:t>
        <a:bodyPr/>
        <a:lstStyle/>
        <a:p>
          <a:endParaRPr lang="ru-RU"/>
        </a:p>
      </dgm:t>
    </dgm:pt>
    <dgm:pt modelId="{5D621C07-C12F-4976-BEB8-EE91D5D409C9}">
      <dgm:prSet phldrT="[Текст]"/>
      <dgm:spPr/>
      <dgm:t>
        <a:bodyPr/>
        <a:lstStyle/>
        <a:p>
          <a:r>
            <a:rPr lang="en-US" dirty="0" err="1" smtClean="0"/>
            <a:t>Льгота</a:t>
          </a:r>
          <a:endParaRPr lang="ru-RU" dirty="0"/>
        </a:p>
      </dgm:t>
    </dgm:pt>
    <dgm:pt modelId="{90AEF4A6-758B-4BD2-B7BD-54F947B71E1D}" type="parTrans" cxnId="{6A3BEFB2-D3B2-49D2-B870-F5046A4AE108}">
      <dgm:prSet/>
      <dgm:spPr/>
      <dgm:t>
        <a:bodyPr/>
        <a:lstStyle/>
        <a:p>
          <a:endParaRPr lang="ru-RU"/>
        </a:p>
      </dgm:t>
    </dgm:pt>
    <dgm:pt modelId="{29A67D77-C980-42AA-B197-54D0529198A9}" type="sibTrans" cxnId="{6A3BEFB2-D3B2-49D2-B870-F5046A4AE108}">
      <dgm:prSet/>
      <dgm:spPr/>
      <dgm:t>
        <a:bodyPr/>
        <a:lstStyle/>
        <a:p>
          <a:endParaRPr lang="ru-RU"/>
        </a:p>
      </dgm:t>
    </dgm:pt>
    <dgm:pt modelId="{CD20ED50-88D0-40B8-8864-DBA614DD87BF}">
      <dgm:prSet custT="1"/>
      <dgm:spPr/>
      <dgm:t>
        <a:bodyPr/>
        <a:lstStyle/>
        <a:p>
          <a:r>
            <a:rPr lang="hy-AM" sz="1000" dirty="0" smtClean="0"/>
            <a:t>Ускоренная аммортизация основных средств</a:t>
          </a:r>
          <a:endParaRPr lang="ru-RU" sz="1000" dirty="0"/>
        </a:p>
      </dgm:t>
    </dgm:pt>
    <dgm:pt modelId="{6726786A-3273-4FBA-9223-1BD463C530EE}" type="parTrans" cxnId="{171A236D-5D7B-4F82-82AE-E8EDD0D57373}">
      <dgm:prSet/>
      <dgm:spPr/>
    </dgm:pt>
    <dgm:pt modelId="{E4E66A7E-6DDF-4A62-845C-FB19C0AC0964}" type="sibTrans" cxnId="{171A236D-5D7B-4F82-82AE-E8EDD0D57373}">
      <dgm:prSet/>
      <dgm:spPr/>
    </dgm:pt>
    <dgm:pt modelId="{71715CBC-B0EF-4E39-8041-D4D210971882}">
      <dgm:prSet/>
      <dgm:spPr/>
      <dgm:t>
        <a:bodyPr/>
        <a:lstStyle/>
        <a:p>
          <a:r>
            <a:rPr lang="hy-AM" b="0" i="0" dirty="0" smtClean="0"/>
            <a:t>O</a:t>
          </a:r>
          <a:r>
            <a:rPr lang="ru-RU" b="0" i="0" dirty="0" err="1" smtClean="0"/>
            <a:t>свобождение</a:t>
          </a:r>
          <a:r>
            <a:rPr lang="ru-RU" b="0" i="0" dirty="0" smtClean="0"/>
            <a:t> от уплаты таможенных пошлин на основные средства и промежуточные товары</a:t>
          </a:r>
          <a:endParaRPr lang="ru-RU" dirty="0"/>
        </a:p>
      </dgm:t>
    </dgm:pt>
    <dgm:pt modelId="{03DD5B10-C176-4511-9C50-0FAB2CD65F6B}" type="parTrans" cxnId="{E7E8FECA-B1AD-4BA1-9DA9-3C432DA596DD}">
      <dgm:prSet/>
      <dgm:spPr/>
    </dgm:pt>
    <dgm:pt modelId="{F87D1BD5-DD5E-4A38-A61C-5131F5456E40}" type="sibTrans" cxnId="{E7E8FECA-B1AD-4BA1-9DA9-3C432DA596DD}">
      <dgm:prSet/>
      <dgm:spPr/>
    </dgm:pt>
    <dgm:pt modelId="{A15C9289-9EF9-4C4B-9811-7A2F72422AF7}" type="pres">
      <dgm:prSet presAssocID="{11D2E4EF-676B-4D38-9A4C-EBC72849DC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74109-EA3C-486A-BD97-4D18F119C626}" type="pres">
      <dgm:prSet presAssocID="{3D5E27E8-37B0-473F-9867-A04242D91E38}" presName="composite" presStyleCnt="0"/>
      <dgm:spPr/>
    </dgm:pt>
    <dgm:pt modelId="{9A73E748-2182-4056-8E77-474AF02BF1FF}" type="pres">
      <dgm:prSet presAssocID="{3D5E27E8-37B0-473F-9867-A04242D91E3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58B17-57AF-4F67-A995-D606C714C21C}" type="pres">
      <dgm:prSet presAssocID="{3D5E27E8-37B0-473F-9867-A04242D91E38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B5663-07E5-4876-8A1E-7EF6D8A36468}" type="pres">
      <dgm:prSet presAssocID="{8262003D-2E3F-4236-992D-A0787009899F}" presName="space" presStyleCnt="0"/>
      <dgm:spPr/>
    </dgm:pt>
    <dgm:pt modelId="{0409692E-1017-47E9-858F-2EE3CB1CC7ED}" type="pres">
      <dgm:prSet presAssocID="{48190332-8B6E-405C-9796-21DC4C43E097}" presName="composite" presStyleCnt="0"/>
      <dgm:spPr/>
    </dgm:pt>
    <dgm:pt modelId="{DFF6BA6C-D8DB-42A9-B4D5-3E75513BEAA9}" type="pres">
      <dgm:prSet presAssocID="{48190332-8B6E-405C-9796-21DC4C43E09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5CE77-D05E-4F3E-9934-5AC69FB9A407}" type="pres">
      <dgm:prSet presAssocID="{48190332-8B6E-405C-9796-21DC4C43E097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83907-23BC-466E-8473-F84ABEBC7697}" type="pres">
      <dgm:prSet presAssocID="{B580A484-2033-4300-BE8E-33917EBDC79F}" presName="space" presStyleCnt="0"/>
      <dgm:spPr/>
    </dgm:pt>
    <dgm:pt modelId="{2C59B7C6-93B1-4602-8187-023467824AE7}" type="pres">
      <dgm:prSet presAssocID="{5D621C07-C12F-4976-BEB8-EE91D5D409C9}" presName="composite" presStyleCnt="0"/>
      <dgm:spPr/>
    </dgm:pt>
    <dgm:pt modelId="{18B24614-5B45-4ED6-8BD9-743430C0B79A}" type="pres">
      <dgm:prSet presAssocID="{5D621C07-C12F-4976-BEB8-EE91D5D409C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742F7-395A-41B0-B9D2-E2864FA47872}" type="pres">
      <dgm:prSet presAssocID="{5D621C07-C12F-4976-BEB8-EE91D5D409C9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A002A-BD45-40EA-90F0-4BAD3E6DE7CC}" type="pres">
      <dgm:prSet presAssocID="{29A67D77-C980-42AA-B197-54D0529198A9}" presName="space" presStyleCnt="0"/>
      <dgm:spPr/>
    </dgm:pt>
    <dgm:pt modelId="{ADC72612-A529-47E8-B763-D82F594B3DDB}" type="pres">
      <dgm:prSet presAssocID="{7FF6802C-9935-4A51-AADF-E0787F648284}" presName="composite" presStyleCnt="0"/>
      <dgm:spPr/>
    </dgm:pt>
    <dgm:pt modelId="{E8E087EF-3C1D-4B38-B1F7-01955A39E69A}" type="pres">
      <dgm:prSet presAssocID="{7FF6802C-9935-4A51-AADF-E0787F64828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F82EA-6A69-4A1A-8DC1-E533BAA5D001}" type="pres">
      <dgm:prSet presAssocID="{7FF6802C-9935-4A51-AADF-E0787F64828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FD9B-1F53-46A2-B352-025FCDF166BF}" type="pres">
      <dgm:prSet presAssocID="{BE82215E-CC13-4848-91A4-C13DC691D811}" presName="space" presStyleCnt="0"/>
      <dgm:spPr/>
    </dgm:pt>
    <dgm:pt modelId="{7BE3BAFB-65C7-40F4-BB20-BB4DAD09490B}" type="pres">
      <dgm:prSet presAssocID="{1E0877F3-CF53-4590-8A1F-9869FEB41CB6}" presName="composite" presStyleCnt="0"/>
      <dgm:spPr/>
    </dgm:pt>
    <dgm:pt modelId="{0B371DBB-3119-437B-B84A-F8FFB135DEF8}" type="pres">
      <dgm:prSet presAssocID="{1E0877F3-CF53-4590-8A1F-9869FEB41CB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710D2-D867-4116-93D2-F0EB3ED1BEE3}" type="pres">
      <dgm:prSet presAssocID="{1E0877F3-CF53-4590-8A1F-9869FEB41CB6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42B99-5BD9-4F46-B706-132F69018D6D}" type="presOf" srcId="{11D2E4EF-676B-4D38-9A4C-EBC72849DC55}" destId="{A15C9289-9EF9-4C4B-9811-7A2F72422AF7}" srcOrd="0" destOrd="0" presId="urn:microsoft.com/office/officeart/2005/8/layout/hList1"/>
    <dgm:cxn modelId="{3A85968B-717A-4F6F-B2E6-3C3FDE5FA37D}" srcId="{3D5E27E8-37B0-473F-9867-A04242D91E38}" destId="{7F3B18E7-A0F0-4914-9FAA-576371806ACF}" srcOrd="0" destOrd="0" parTransId="{BA6EB6BE-1F29-4B64-A52D-28BA1E43260E}" sibTransId="{B89940C6-D2B3-4F57-AF1D-F72C0DCFB16F}"/>
    <dgm:cxn modelId="{B3DA19DE-1FCE-4A6A-9491-FB0C9EF8D65D}" type="presOf" srcId="{3D5E27E8-37B0-473F-9867-A04242D91E38}" destId="{9A73E748-2182-4056-8E77-474AF02BF1FF}" srcOrd="0" destOrd="0" presId="urn:microsoft.com/office/officeart/2005/8/layout/hList1"/>
    <dgm:cxn modelId="{4236DEE3-55E0-4E4E-ABFC-6C6B9FE1128E}" srcId="{11D2E4EF-676B-4D38-9A4C-EBC72849DC55}" destId="{3D5E27E8-37B0-473F-9867-A04242D91E38}" srcOrd="0" destOrd="0" parTransId="{3A6A5D6D-11BB-4F36-BC91-44AA14657E6D}" sibTransId="{8262003D-2E3F-4236-992D-A0787009899F}"/>
    <dgm:cxn modelId="{DBF068A2-EDD5-4D34-8F13-5D3B8A6090EC}" srcId="{7FF6802C-9935-4A51-AADF-E0787F648284}" destId="{516F14D0-24BB-4871-BC87-C20A647DBE9B}" srcOrd="0" destOrd="0" parTransId="{2BEE80EC-6E0E-4199-BFA8-7C681C52B002}" sibTransId="{40AD31B3-CEA3-4745-B22B-522E0CF39025}"/>
    <dgm:cxn modelId="{6BC54AA0-2451-40F7-8D24-1777E9E65573}" srcId="{11D2E4EF-676B-4D38-9A4C-EBC72849DC55}" destId="{7FF6802C-9935-4A51-AADF-E0787F648284}" srcOrd="3" destOrd="0" parTransId="{39F62A00-CAC8-40BD-8B46-D98A12AF9199}" sibTransId="{BE82215E-CC13-4848-91A4-C13DC691D811}"/>
    <dgm:cxn modelId="{F97E28F5-3DFF-407A-A350-240E8315B0FB}" srcId="{1E0877F3-CF53-4590-8A1F-9869FEB41CB6}" destId="{68BD530E-869B-4F06-9BDD-55106496D106}" srcOrd="0" destOrd="0" parTransId="{DCABAD97-3F20-4503-8381-852FAF73138D}" sibTransId="{C493556E-AEE3-4589-9B33-A390140B9B53}"/>
    <dgm:cxn modelId="{BADF2459-3EBF-4A80-84D2-F4489B15F75F}" type="presOf" srcId="{1E0877F3-CF53-4590-8A1F-9869FEB41CB6}" destId="{0B371DBB-3119-437B-B84A-F8FFB135DEF8}" srcOrd="0" destOrd="0" presId="urn:microsoft.com/office/officeart/2005/8/layout/hList1"/>
    <dgm:cxn modelId="{4838020D-01ED-4311-8A29-4D545344A024}" type="presOf" srcId="{516F14D0-24BB-4871-BC87-C20A647DBE9B}" destId="{452F82EA-6A69-4A1A-8DC1-E533BAA5D001}" srcOrd="0" destOrd="0" presId="urn:microsoft.com/office/officeart/2005/8/layout/hList1"/>
    <dgm:cxn modelId="{92F547E8-BCB1-40F1-B8AC-8292B4214C62}" type="presOf" srcId="{7F3B18E7-A0F0-4914-9FAA-576371806ACF}" destId="{6E958B17-57AF-4F67-A995-D606C714C21C}" srcOrd="0" destOrd="0" presId="urn:microsoft.com/office/officeart/2005/8/layout/hList1"/>
    <dgm:cxn modelId="{8286B07D-D2DF-4E8B-A281-93E47EA24A7F}" type="presOf" srcId="{71715CBC-B0EF-4E39-8041-D4D210971882}" destId="{D5A742F7-395A-41B0-B9D2-E2864FA47872}" srcOrd="0" destOrd="0" presId="urn:microsoft.com/office/officeart/2005/8/layout/hList1"/>
    <dgm:cxn modelId="{752E1C9F-C835-49EE-8775-9584EFEBE995}" type="presOf" srcId="{CD20ED50-88D0-40B8-8864-DBA614DD87BF}" destId="{7B35CE77-D05E-4F3E-9934-5AC69FB9A407}" srcOrd="0" destOrd="0" presId="urn:microsoft.com/office/officeart/2005/8/layout/hList1"/>
    <dgm:cxn modelId="{171A236D-5D7B-4F82-82AE-E8EDD0D57373}" srcId="{48190332-8B6E-405C-9796-21DC4C43E097}" destId="{CD20ED50-88D0-40B8-8864-DBA614DD87BF}" srcOrd="0" destOrd="0" parTransId="{6726786A-3273-4FBA-9223-1BD463C530EE}" sibTransId="{E4E66A7E-6DDF-4A62-845C-FB19C0AC0964}"/>
    <dgm:cxn modelId="{134816D9-850E-4194-BAB7-A59FE7D58C18}" srcId="{11D2E4EF-676B-4D38-9A4C-EBC72849DC55}" destId="{48190332-8B6E-405C-9796-21DC4C43E097}" srcOrd="1" destOrd="0" parTransId="{5BC6F312-85D8-477B-9C44-ACC87292DAB9}" sibTransId="{B580A484-2033-4300-BE8E-33917EBDC79F}"/>
    <dgm:cxn modelId="{DAD29C38-2BCC-4E92-A4B0-E807FE314C80}" type="presOf" srcId="{68BD530E-869B-4F06-9BDD-55106496D106}" destId="{219710D2-D867-4116-93D2-F0EB3ED1BEE3}" srcOrd="0" destOrd="0" presId="urn:microsoft.com/office/officeart/2005/8/layout/hList1"/>
    <dgm:cxn modelId="{5210DE18-639E-4984-B474-DFF740BF2D07}" type="presOf" srcId="{48190332-8B6E-405C-9796-21DC4C43E097}" destId="{DFF6BA6C-D8DB-42A9-B4D5-3E75513BEAA9}" srcOrd="0" destOrd="0" presId="urn:microsoft.com/office/officeart/2005/8/layout/hList1"/>
    <dgm:cxn modelId="{A13C081B-6B84-4A2D-8A4E-3808891736B0}" type="presOf" srcId="{7FF6802C-9935-4A51-AADF-E0787F648284}" destId="{E8E087EF-3C1D-4B38-B1F7-01955A39E69A}" srcOrd="0" destOrd="0" presId="urn:microsoft.com/office/officeart/2005/8/layout/hList1"/>
    <dgm:cxn modelId="{437E0AA0-EC1A-401D-9177-921F5D3CED97}" type="presOf" srcId="{5D621C07-C12F-4976-BEB8-EE91D5D409C9}" destId="{18B24614-5B45-4ED6-8BD9-743430C0B79A}" srcOrd="0" destOrd="0" presId="urn:microsoft.com/office/officeart/2005/8/layout/hList1"/>
    <dgm:cxn modelId="{E7E8FECA-B1AD-4BA1-9DA9-3C432DA596DD}" srcId="{5D621C07-C12F-4976-BEB8-EE91D5D409C9}" destId="{71715CBC-B0EF-4E39-8041-D4D210971882}" srcOrd="0" destOrd="0" parTransId="{03DD5B10-C176-4511-9C50-0FAB2CD65F6B}" sibTransId="{F87D1BD5-DD5E-4A38-A61C-5131F5456E40}"/>
    <dgm:cxn modelId="{6A3BEFB2-D3B2-49D2-B870-F5046A4AE108}" srcId="{11D2E4EF-676B-4D38-9A4C-EBC72849DC55}" destId="{5D621C07-C12F-4976-BEB8-EE91D5D409C9}" srcOrd="2" destOrd="0" parTransId="{90AEF4A6-758B-4BD2-B7BD-54F947B71E1D}" sibTransId="{29A67D77-C980-42AA-B197-54D0529198A9}"/>
    <dgm:cxn modelId="{8D883186-3165-4230-85F3-8BC49BE1FC5E}" srcId="{11D2E4EF-676B-4D38-9A4C-EBC72849DC55}" destId="{1E0877F3-CF53-4590-8A1F-9869FEB41CB6}" srcOrd="4" destOrd="0" parTransId="{BC461BD5-46E0-4C0D-9EB8-428BF0543CAF}" sibTransId="{B3E79599-9278-47C8-BF43-22694400304E}"/>
    <dgm:cxn modelId="{B0D01143-B9B2-491A-9835-C93649D3DC24}" type="presParOf" srcId="{A15C9289-9EF9-4C4B-9811-7A2F72422AF7}" destId="{37B74109-EA3C-486A-BD97-4D18F119C626}" srcOrd="0" destOrd="0" presId="urn:microsoft.com/office/officeart/2005/8/layout/hList1"/>
    <dgm:cxn modelId="{F4E8C06E-6787-4529-9084-676273177BBF}" type="presParOf" srcId="{37B74109-EA3C-486A-BD97-4D18F119C626}" destId="{9A73E748-2182-4056-8E77-474AF02BF1FF}" srcOrd="0" destOrd="0" presId="urn:microsoft.com/office/officeart/2005/8/layout/hList1"/>
    <dgm:cxn modelId="{DD8E3303-29FD-4429-B96B-CAA730432718}" type="presParOf" srcId="{37B74109-EA3C-486A-BD97-4D18F119C626}" destId="{6E958B17-57AF-4F67-A995-D606C714C21C}" srcOrd="1" destOrd="0" presId="urn:microsoft.com/office/officeart/2005/8/layout/hList1"/>
    <dgm:cxn modelId="{4F229961-7EDB-4130-9B92-CC429BD15BBC}" type="presParOf" srcId="{A15C9289-9EF9-4C4B-9811-7A2F72422AF7}" destId="{B5DB5663-07E5-4876-8A1E-7EF6D8A36468}" srcOrd="1" destOrd="0" presId="urn:microsoft.com/office/officeart/2005/8/layout/hList1"/>
    <dgm:cxn modelId="{861F25DB-A9D8-4A26-807B-CAB91496B714}" type="presParOf" srcId="{A15C9289-9EF9-4C4B-9811-7A2F72422AF7}" destId="{0409692E-1017-47E9-858F-2EE3CB1CC7ED}" srcOrd="2" destOrd="0" presId="urn:microsoft.com/office/officeart/2005/8/layout/hList1"/>
    <dgm:cxn modelId="{27015BD2-C1C3-4176-BAF5-E5F8ABBEB88C}" type="presParOf" srcId="{0409692E-1017-47E9-858F-2EE3CB1CC7ED}" destId="{DFF6BA6C-D8DB-42A9-B4D5-3E75513BEAA9}" srcOrd="0" destOrd="0" presId="urn:microsoft.com/office/officeart/2005/8/layout/hList1"/>
    <dgm:cxn modelId="{3552E879-2340-4D88-A8F7-AEBC5E3E7DC1}" type="presParOf" srcId="{0409692E-1017-47E9-858F-2EE3CB1CC7ED}" destId="{7B35CE77-D05E-4F3E-9934-5AC69FB9A407}" srcOrd="1" destOrd="0" presId="urn:microsoft.com/office/officeart/2005/8/layout/hList1"/>
    <dgm:cxn modelId="{C77D739E-5CE9-4952-A164-4B029079A69C}" type="presParOf" srcId="{A15C9289-9EF9-4C4B-9811-7A2F72422AF7}" destId="{2AF83907-23BC-466E-8473-F84ABEBC7697}" srcOrd="3" destOrd="0" presId="urn:microsoft.com/office/officeart/2005/8/layout/hList1"/>
    <dgm:cxn modelId="{BD887992-949C-4D00-8F4B-634F1B18F78A}" type="presParOf" srcId="{A15C9289-9EF9-4C4B-9811-7A2F72422AF7}" destId="{2C59B7C6-93B1-4602-8187-023467824AE7}" srcOrd="4" destOrd="0" presId="urn:microsoft.com/office/officeart/2005/8/layout/hList1"/>
    <dgm:cxn modelId="{193F07FD-241A-493D-93ED-270AF7449CFD}" type="presParOf" srcId="{2C59B7C6-93B1-4602-8187-023467824AE7}" destId="{18B24614-5B45-4ED6-8BD9-743430C0B79A}" srcOrd="0" destOrd="0" presId="urn:microsoft.com/office/officeart/2005/8/layout/hList1"/>
    <dgm:cxn modelId="{4F8098C9-DE40-4DAD-AA55-15BE4AD94390}" type="presParOf" srcId="{2C59B7C6-93B1-4602-8187-023467824AE7}" destId="{D5A742F7-395A-41B0-B9D2-E2864FA47872}" srcOrd="1" destOrd="0" presId="urn:microsoft.com/office/officeart/2005/8/layout/hList1"/>
    <dgm:cxn modelId="{F9D3F1E8-3F79-4DFE-B454-DDA37FF0A1D7}" type="presParOf" srcId="{A15C9289-9EF9-4C4B-9811-7A2F72422AF7}" destId="{876A002A-BD45-40EA-90F0-4BAD3E6DE7CC}" srcOrd="5" destOrd="0" presId="urn:microsoft.com/office/officeart/2005/8/layout/hList1"/>
    <dgm:cxn modelId="{660EE765-C8A3-4FBE-8FD3-1FF0B839CFFF}" type="presParOf" srcId="{A15C9289-9EF9-4C4B-9811-7A2F72422AF7}" destId="{ADC72612-A529-47E8-B763-D82F594B3DDB}" srcOrd="6" destOrd="0" presId="urn:microsoft.com/office/officeart/2005/8/layout/hList1"/>
    <dgm:cxn modelId="{7A23D93D-C5CF-423A-95D4-75E798F37306}" type="presParOf" srcId="{ADC72612-A529-47E8-B763-D82F594B3DDB}" destId="{E8E087EF-3C1D-4B38-B1F7-01955A39E69A}" srcOrd="0" destOrd="0" presId="urn:microsoft.com/office/officeart/2005/8/layout/hList1"/>
    <dgm:cxn modelId="{FBC3B296-9E36-4F90-82F9-AB90F226973B}" type="presParOf" srcId="{ADC72612-A529-47E8-B763-D82F594B3DDB}" destId="{452F82EA-6A69-4A1A-8DC1-E533BAA5D001}" srcOrd="1" destOrd="0" presId="urn:microsoft.com/office/officeart/2005/8/layout/hList1"/>
    <dgm:cxn modelId="{09F480A9-84BE-419A-80D5-DEDEDD50EE42}" type="presParOf" srcId="{A15C9289-9EF9-4C4B-9811-7A2F72422AF7}" destId="{3987FD9B-1F53-46A2-B352-025FCDF166BF}" srcOrd="7" destOrd="0" presId="urn:microsoft.com/office/officeart/2005/8/layout/hList1"/>
    <dgm:cxn modelId="{1C08AE8B-1BEF-40FD-B669-99E1CC02DBA6}" type="presParOf" srcId="{A15C9289-9EF9-4C4B-9811-7A2F72422AF7}" destId="{7BE3BAFB-65C7-40F4-BB20-BB4DAD09490B}" srcOrd="8" destOrd="0" presId="urn:microsoft.com/office/officeart/2005/8/layout/hList1"/>
    <dgm:cxn modelId="{D1770F35-BF61-42AF-B2F1-085405F63EA4}" type="presParOf" srcId="{7BE3BAFB-65C7-40F4-BB20-BB4DAD09490B}" destId="{0B371DBB-3119-437B-B84A-F8FFB135DEF8}" srcOrd="0" destOrd="0" presId="urn:microsoft.com/office/officeart/2005/8/layout/hList1"/>
    <dgm:cxn modelId="{6EE8151B-E463-48FB-B346-7FC08915CC0D}" type="presParOf" srcId="{7BE3BAFB-65C7-40F4-BB20-BB4DAD09490B}" destId="{219710D2-D867-4116-93D2-F0EB3ED1BEE3}" srcOrd="1" destOrd="0" presId="urn:microsoft.com/office/officeart/2005/8/layout/h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147233-9503-43D2-BFC3-EBE35085C9B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B329C5-419B-438E-A9D4-1CAFD0EF81B9}">
      <dgm:prSet phldrT="[Текст]"/>
      <dgm:spPr/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A97124C3-83C3-463E-8B0C-436F0754DBF2}" type="parTrans" cxnId="{B7A18ACB-EADE-474A-B5EE-6798F3603717}">
      <dgm:prSet/>
      <dgm:spPr/>
      <dgm:t>
        <a:bodyPr/>
        <a:lstStyle/>
        <a:p>
          <a:endParaRPr lang="ru-RU"/>
        </a:p>
      </dgm:t>
    </dgm:pt>
    <dgm:pt modelId="{D9710F02-6AE8-4FDE-84E8-871037F6D379}" type="sibTrans" cxnId="{B7A18ACB-EADE-474A-B5EE-6798F3603717}">
      <dgm:prSet/>
      <dgm:spPr/>
      <dgm:t>
        <a:bodyPr/>
        <a:lstStyle/>
        <a:p>
          <a:endParaRPr lang="ru-RU"/>
        </a:p>
      </dgm:t>
    </dgm:pt>
    <dgm:pt modelId="{A6499FA3-C793-426E-B037-36290909C62B}">
      <dgm:prSet phldrT="[Текст]" custT="1"/>
      <dgm:spPr/>
      <dgm:t>
        <a:bodyPr/>
        <a:lstStyle/>
        <a:p>
          <a:r>
            <a:rPr lang="ru-RU" sz="1800" dirty="0" err="1" smtClean="0"/>
            <a:t>ндс</a:t>
          </a:r>
          <a:endParaRPr lang="ru-RU" sz="1800" dirty="0"/>
        </a:p>
      </dgm:t>
    </dgm:pt>
    <dgm:pt modelId="{78EA7E56-5AF9-44A4-9D1A-8C4980CB8CFB}" type="parTrans" cxnId="{1C136771-EA31-41BE-8773-2E5C0A86E718}">
      <dgm:prSet/>
      <dgm:spPr/>
      <dgm:t>
        <a:bodyPr/>
        <a:lstStyle/>
        <a:p>
          <a:endParaRPr lang="ru-RU"/>
        </a:p>
      </dgm:t>
    </dgm:pt>
    <dgm:pt modelId="{8DC88026-9D35-4772-9FB4-2A67F42B1B46}" type="sibTrans" cxnId="{1C136771-EA31-41BE-8773-2E5C0A86E718}">
      <dgm:prSet/>
      <dgm:spPr/>
      <dgm:t>
        <a:bodyPr/>
        <a:lstStyle/>
        <a:p>
          <a:endParaRPr lang="ru-RU"/>
        </a:p>
      </dgm:t>
    </dgm:pt>
    <dgm:pt modelId="{C5E0543B-B665-4BF2-BF81-8AB6970041BF}">
      <dgm:prSet phldrT="[Текст]" custT="1"/>
      <dgm:spPr/>
      <dgm:t>
        <a:bodyPr/>
        <a:lstStyle/>
        <a:p>
          <a:r>
            <a:rPr lang="ru-RU" sz="1600" dirty="0" smtClean="0"/>
            <a:t>Налог на </a:t>
          </a:r>
          <a:r>
            <a:rPr lang="ru-RU" sz="1600" dirty="0" err="1" smtClean="0"/>
            <a:t>имушество</a:t>
          </a:r>
          <a:endParaRPr lang="ru-RU" sz="1600" dirty="0"/>
        </a:p>
      </dgm:t>
    </dgm:pt>
    <dgm:pt modelId="{2E93CE01-4077-403F-9897-885790E23D04}" type="parTrans" cxnId="{C6AE21AE-1D4C-4BD7-AB04-1D7575507BF9}">
      <dgm:prSet/>
      <dgm:spPr/>
      <dgm:t>
        <a:bodyPr/>
        <a:lstStyle/>
        <a:p>
          <a:endParaRPr lang="ru-RU"/>
        </a:p>
      </dgm:t>
    </dgm:pt>
    <dgm:pt modelId="{138A061E-1029-44B9-9571-3AD07E610845}" type="sibTrans" cxnId="{C6AE21AE-1D4C-4BD7-AB04-1D7575507BF9}">
      <dgm:prSet/>
      <dgm:spPr/>
      <dgm:t>
        <a:bodyPr/>
        <a:lstStyle/>
        <a:p>
          <a:endParaRPr lang="ru-RU"/>
        </a:p>
      </dgm:t>
    </dgm:pt>
    <dgm:pt modelId="{9B4FA2B6-BDA2-4F3F-8900-3E9221C8E90E}">
      <dgm:prSet phldrT="[Текст]" custT="1"/>
      <dgm:spPr/>
      <dgm:t>
        <a:bodyPr/>
        <a:lstStyle/>
        <a:p>
          <a:r>
            <a:rPr lang="ru-RU" sz="1600" dirty="0" smtClean="0"/>
            <a:t>Таможенные пошлины</a:t>
          </a:r>
          <a:endParaRPr lang="ru-RU" sz="1600" dirty="0"/>
        </a:p>
      </dgm:t>
    </dgm:pt>
    <dgm:pt modelId="{9C5B4F05-8EF0-48EE-BFD8-CBCDAE401C6F}" type="parTrans" cxnId="{5B855B4A-31C3-4357-B1EA-535AFB78A5C8}">
      <dgm:prSet/>
      <dgm:spPr/>
      <dgm:t>
        <a:bodyPr/>
        <a:lstStyle/>
        <a:p>
          <a:endParaRPr lang="ru-RU"/>
        </a:p>
      </dgm:t>
    </dgm:pt>
    <dgm:pt modelId="{9ED2EF58-FCE2-4F04-94A4-CB1BCB513CF1}" type="sibTrans" cxnId="{5B855B4A-31C3-4357-B1EA-535AFB78A5C8}">
      <dgm:prSet/>
      <dgm:spPr/>
      <dgm:t>
        <a:bodyPr/>
        <a:lstStyle/>
        <a:p>
          <a:endParaRPr lang="ru-RU"/>
        </a:p>
      </dgm:t>
    </dgm:pt>
    <dgm:pt modelId="{AF0B4D53-9573-445A-86CE-726A4F59E3F3}">
      <dgm:prSet phldrT="[Текст]" custT="1"/>
      <dgm:spPr/>
      <dgm:t>
        <a:bodyPr/>
        <a:lstStyle/>
        <a:p>
          <a:r>
            <a:rPr lang="ru-RU" sz="1600" dirty="0" smtClean="0"/>
            <a:t>Налог на прибыль</a:t>
          </a:r>
          <a:endParaRPr lang="ru-RU" sz="1600" dirty="0"/>
        </a:p>
      </dgm:t>
    </dgm:pt>
    <dgm:pt modelId="{8B2A4544-F9BE-4B5F-85CA-AAC836260841}" type="parTrans" cxnId="{E3A3028A-8C57-4873-967F-F2CDEDBD3155}">
      <dgm:prSet/>
      <dgm:spPr/>
      <dgm:t>
        <a:bodyPr/>
        <a:lstStyle/>
        <a:p>
          <a:endParaRPr lang="ru-RU"/>
        </a:p>
      </dgm:t>
    </dgm:pt>
    <dgm:pt modelId="{66D2DFCA-F925-4BF5-AE04-1EC97393E7FD}" type="sibTrans" cxnId="{E3A3028A-8C57-4873-967F-F2CDEDBD3155}">
      <dgm:prSet/>
      <dgm:spPr/>
      <dgm:t>
        <a:bodyPr/>
        <a:lstStyle/>
        <a:p>
          <a:endParaRPr lang="ru-RU"/>
        </a:p>
      </dgm:t>
    </dgm:pt>
    <dgm:pt modelId="{F72BE5A4-FFCC-40F2-806F-4D1CAA44BD34}" type="pres">
      <dgm:prSet presAssocID="{0E147233-9503-43D2-BFC3-EBE35085C9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EB7FA-C4AB-4531-BC3D-9031C5FFDEB3}" type="pres">
      <dgm:prSet presAssocID="{0E147233-9503-43D2-BFC3-EBE35085C9B4}" presName="radial" presStyleCnt="0">
        <dgm:presLayoutVars>
          <dgm:animLvl val="ctr"/>
        </dgm:presLayoutVars>
      </dgm:prSet>
      <dgm:spPr/>
    </dgm:pt>
    <dgm:pt modelId="{346868D8-05F4-4728-9EB5-8CF518F25E3C}" type="pres">
      <dgm:prSet presAssocID="{83B329C5-419B-438E-A9D4-1CAFD0EF81B9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6910B365-DEFD-404E-A16C-CCF2229C200B}" type="pres">
      <dgm:prSet presAssocID="{A6499FA3-C793-426E-B037-36290909C62B}" presName="node" presStyleLbl="vennNode1" presStyleIdx="1" presStyleCnt="5" custScaleX="134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D6682-AC89-4D9A-806F-1EB27DD1A309}" type="pres">
      <dgm:prSet presAssocID="{C5E0543B-B665-4BF2-BF81-8AB6970041BF}" presName="node" presStyleLbl="vennNode1" presStyleIdx="2" presStyleCnt="5" custScaleX="136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2DCFF-94A0-4CF0-8BB2-3AC3F80C0B55}" type="pres">
      <dgm:prSet presAssocID="{9B4FA2B6-BDA2-4F3F-8900-3E9221C8E90E}" presName="node" presStyleLbl="vennNode1" presStyleIdx="3" presStyleCnt="5" custScaleX="140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FE24E-BF2C-429A-B366-5023FAF04372}" type="pres">
      <dgm:prSet presAssocID="{AF0B4D53-9573-445A-86CE-726A4F59E3F3}" presName="node" presStyleLbl="vennNode1" presStyleIdx="4" presStyleCnt="5" custScaleX="126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B6855-A8A4-45B8-AF2B-A1D1AFF924B9}" type="presOf" srcId="{83B329C5-419B-438E-A9D4-1CAFD0EF81B9}" destId="{346868D8-05F4-4728-9EB5-8CF518F25E3C}" srcOrd="0" destOrd="0" presId="urn:microsoft.com/office/officeart/2005/8/layout/radial3"/>
    <dgm:cxn modelId="{F8196C4B-88E4-4D7C-B302-3849262F1E82}" type="presOf" srcId="{9B4FA2B6-BDA2-4F3F-8900-3E9221C8E90E}" destId="{E4D2DCFF-94A0-4CF0-8BB2-3AC3F80C0B55}" srcOrd="0" destOrd="0" presId="urn:microsoft.com/office/officeart/2005/8/layout/radial3"/>
    <dgm:cxn modelId="{C6AE21AE-1D4C-4BD7-AB04-1D7575507BF9}" srcId="{83B329C5-419B-438E-A9D4-1CAFD0EF81B9}" destId="{C5E0543B-B665-4BF2-BF81-8AB6970041BF}" srcOrd="1" destOrd="0" parTransId="{2E93CE01-4077-403F-9897-885790E23D04}" sibTransId="{138A061E-1029-44B9-9571-3AD07E610845}"/>
    <dgm:cxn modelId="{72E70131-21D5-4037-9C8D-BEF9D241EB08}" type="presOf" srcId="{AF0B4D53-9573-445A-86CE-726A4F59E3F3}" destId="{2DAFE24E-BF2C-429A-B366-5023FAF04372}" srcOrd="0" destOrd="0" presId="urn:microsoft.com/office/officeart/2005/8/layout/radial3"/>
    <dgm:cxn modelId="{E3A3028A-8C57-4873-967F-F2CDEDBD3155}" srcId="{83B329C5-419B-438E-A9D4-1CAFD0EF81B9}" destId="{AF0B4D53-9573-445A-86CE-726A4F59E3F3}" srcOrd="3" destOrd="0" parTransId="{8B2A4544-F9BE-4B5F-85CA-AAC836260841}" sibTransId="{66D2DFCA-F925-4BF5-AE04-1EC97393E7FD}"/>
    <dgm:cxn modelId="{C90718E0-29F0-46EC-AEE4-15C829415C80}" type="presOf" srcId="{0E147233-9503-43D2-BFC3-EBE35085C9B4}" destId="{F72BE5A4-FFCC-40F2-806F-4D1CAA44BD34}" srcOrd="0" destOrd="0" presId="urn:microsoft.com/office/officeart/2005/8/layout/radial3"/>
    <dgm:cxn modelId="{B7A18ACB-EADE-474A-B5EE-6798F3603717}" srcId="{0E147233-9503-43D2-BFC3-EBE35085C9B4}" destId="{83B329C5-419B-438E-A9D4-1CAFD0EF81B9}" srcOrd="0" destOrd="0" parTransId="{A97124C3-83C3-463E-8B0C-436F0754DBF2}" sibTransId="{D9710F02-6AE8-4FDE-84E8-871037F6D379}"/>
    <dgm:cxn modelId="{1C136771-EA31-41BE-8773-2E5C0A86E718}" srcId="{83B329C5-419B-438E-A9D4-1CAFD0EF81B9}" destId="{A6499FA3-C793-426E-B037-36290909C62B}" srcOrd="0" destOrd="0" parTransId="{78EA7E56-5AF9-44A4-9D1A-8C4980CB8CFB}" sibTransId="{8DC88026-9D35-4772-9FB4-2A67F42B1B46}"/>
    <dgm:cxn modelId="{49805F24-55B9-4A45-97F5-8B23F010D779}" type="presOf" srcId="{C5E0543B-B665-4BF2-BF81-8AB6970041BF}" destId="{8D4D6682-AC89-4D9A-806F-1EB27DD1A309}" srcOrd="0" destOrd="0" presId="urn:microsoft.com/office/officeart/2005/8/layout/radial3"/>
    <dgm:cxn modelId="{1D8A71FD-EFD8-4F67-A5B0-5097607003E2}" type="presOf" srcId="{A6499FA3-C793-426E-B037-36290909C62B}" destId="{6910B365-DEFD-404E-A16C-CCF2229C200B}" srcOrd="0" destOrd="0" presId="urn:microsoft.com/office/officeart/2005/8/layout/radial3"/>
    <dgm:cxn modelId="{5B855B4A-31C3-4357-B1EA-535AFB78A5C8}" srcId="{83B329C5-419B-438E-A9D4-1CAFD0EF81B9}" destId="{9B4FA2B6-BDA2-4F3F-8900-3E9221C8E90E}" srcOrd="2" destOrd="0" parTransId="{9C5B4F05-8EF0-48EE-BFD8-CBCDAE401C6F}" sibTransId="{9ED2EF58-FCE2-4F04-94A4-CB1BCB513CF1}"/>
    <dgm:cxn modelId="{EB327A32-F31F-488F-9C7D-B5B7C1723877}" type="presParOf" srcId="{F72BE5A4-FFCC-40F2-806F-4D1CAA44BD34}" destId="{21BEB7FA-C4AB-4531-BC3D-9031C5FFDEB3}" srcOrd="0" destOrd="0" presId="urn:microsoft.com/office/officeart/2005/8/layout/radial3"/>
    <dgm:cxn modelId="{4F136529-9D3F-4817-BF5B-A56FF63EDD35}" type="presParOf" srcId="{21BEB7FA-C4AB-4531-BC3D-9031C5FFDEB3}" destId="{346868D8-05F4-4728-9EB5-8CF518F25E3C}" srcOrd="0" destOrd="0" presId="urn:microsoft.com/office/officeart/2005/8/layout/radial3"/>
    <dgm:cxn modelId="{73B386E6-0AA2-46B3-9146-6C15E376D751}" type="presParOf" srcId="{21BEB7FA-C4AB-4531-BC3D-9031C5FFDEB3}" destId="{6910B365-DEFD-404E-A16C-CCF2229C200B}" srcOrd="1" destOrd="0" presId="urn:microsoft.com/office/officeart/2005/8/layout/radial3"/>
    <dgm:cxn modelId="{CC77D7EE-2AF9-44A1-A983-9FA5587F149F}" type="presParOf" srcId="{21BEB7FA-C4AB-4531-BC3D-9031C5FFDEB3}" destId="{8D4D6682-AC89-4D9A-806F-1EB27DD1A309}" srcOrd="2" destOrd="0" presId="urn:microsoft.com/office/officeart/2005/8/layout/radial3"/>
    <dgm:cxn modelId="{DBCBCFD1-0EED-4B2D-87C9-945586783584}" type="presParOf" srcId="{21BEB7FA-C4AB-4531-BC3D-9031C5FFDEB3}" destId="{E4D2DCFF-94A0-4CF0-8BB2-3AC3F80C0B55}" srcOrd="3" destOrd="0" presId="urn:microsoft.com/office/officeart/2005/8/layout/radial3"/>
    <dgm:cxn modelId="{34139F47-0654-47FE-9994-4AB46D755358}" type="presParOf" srcId="{21BEB7FA-C4AB-4531-BC3D-9031C5FFDEB3}" destId="{2DAFE24E-BF2C-429A-B366-5023FAF04372}" srcOrd="4" destOrd="0" presId="urn:microsoft.com/office/officeart/2005/8/layout/radial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8A0E92-08B9-49DD-8EAA-5B1AB213B926}" type="doc">
      <dgm:prSet loTypeId="urn:microsoft.com/office/officeart/2005/8/layout/radial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409BC-182F-4AA1-9862-90E1B57B71D1}">
      <dgm:prSet phldrT="[Текст]"/>
      <dgm:spPr/>
      <dgm:t>
        <a:bodyPr/>
        <a:lstStyle/>
        <a:p>
          <a:r>
            <a:rPr lang="en-US" dirty="0" smtClean="0"/>
            <a:t>“</a:t>
          </a:r>
          <a:r>
            <a:rPr lang="hy-AM" dirty="0" smtClean="0"/>
            <a:t>МЕРИДИАН” СЭЗ </a:t>
          </a:r>
        </a:p>
        <a:p>
          <a:r>
            <a:rPr lang="hy-AM" dirty="0" smtClean="0"/>
            <a:t>2015</a:t>
          </a:r>
          <a:endParaRPr lang="ru-RU" dirty="0"/>
        </a:p>
      </dgm:t>
    </dgm:pt>
    <dgm:pt modelId="{F1DAA1B1-4079-4C7E-BD5E-E8C253F8C89A}" type="parTrans" cxnId="{D304755C-209E-40A9-80CA-82E646CE3B8E}">
      <dgm:prSet/>
      <dgm:spPr/>
      <dgm:t>
        <a:bodyPr/>
        <a:lstStyle/>
        <a:p>
          <a:endParaRPr lang="ru-RU"/>
        </a:p>
      </dgm:t>
    </dgm:pt>
    <dgm:pt modelId="{57323771-FE42-4648-B606-E3F9161AEEC3}" type="sibTrans" cxnId="{D304755C-209E-40A9-80CA-82E646CE3B8E}">
      <dgm:prSet/>
      <dgm:spPr/>
      <dgm:t>
        <a:bodyPr/>
        <a:lstStyle/>
        <a:p>
          <a:endParaRPr lang="ru-RU"/>
        </a:p>
      </dgm:t>
    </dgm:pt>
    <dgm:pt modelId="{70840B9B-3CCD-4AA7-A26D-0FB9494D95F7}">
      <dgm:prSet phldrT="[Текст]"/>
      <dgm:spPr/>
      <dgm:t>
        <a:bodyPr/>
        <a:lstStyle/>
        <a:p>
          <a:r>
            <a:rPr lang="hy-AM" dirty="0" smtClean="0"/>
            <a:t>Ювелирное производство</a:t>
          </a:r>
          <a:endParaRPr lang="ru-RU" dirty="0"/>
        </a:p>
      </dgm:t>
    </dgm:pt>
    <dgm:pt modelId="{261F1B32-FB12-46C4-9732-0C40CED368B1}" type="parTrans" cxnId="{6C93ED21-601F-417E-A4AB-C66241A9142C}">
      <dgm:prSet/>
      <dgm:spPr/>
      <dgm:t>
        <a:bodyPr/>
        <a:lstStyle/>
        <a:p>
          <a:endParaRPr lang="ru-RU"/>
        </a:p>
      </dgm:t>
    </dgm:pt>
    <dgm:pt modelId="{B291D69E-2890-4DA2-BB2F-F0BF008E00AB}" type="sibTrans" cxnId="{6C93ED21-601F-417E-A4AB-C66241A9142C}">
      <dgm:prSet/>
      <dgm:spPr/>
      <dgm:t>
        <a:bodyPr/>
        <a:lstStyle/>
        <a:p>
          <a:endParaRPr lang="ru-RU"/>
        </a:p>
      </dgm:t>
    </dgm:pt>
    <dgm:pt modelId="{294C13E4-7F53-4C7A-9497-0B7A4B4E6A15}">
      <dgm:prSet phldrT="[Текст]"/>
      <dgm:spPr/>
      <dgm:t>
        <a:bodyPr/>
        <a:lstStyle/>
        <a:p>
          <a:r>
            <a:rPr lang="hy-AM" dirty="0" smtClean="0"/>
            <a:t>Огранка бриллиантов</a:t>
          </a:r>
          <a:endParaRPr lang="ru-RU" dirty="0"/>
        </a:p>
      </dgm:t>
    </dgm:pt>
    <dgm:pt modelId="{8035162E-4D1E-42B8-A033-E4F7CA949FAC}" type="parTrans" cxnId="{5CDF05F8-065E-4BED-846D-40494B693CBB}">
      <dgm:prSet/>
      <dgm:spPr/>
      <dgm:t>
        <a:bodyPr/>
        <a:lstStyle/>
        <a:p>
          <a:endParaRPr lang="ru-RU"/>
        </a:p>
      </dgm:t>
    </dgm:pt>
    <dgm:pt modelId="{7EDFD40D-171D-4EC8-9BD0-C33CBA2FBEF2}" type="sibTrans" cxnId="{5CDF05F8-065E-4BED-846D-40494B693CBB}">
      <dgm:prSet/>
      <dgm:spPr/>
      <dgm:t>
        <a:bodyPr/>
        <a:lstStyle/>
        <a:p>
          <a:endParaRPr lang="ru-RU"/>
        </a:p>
      </dgm:t>
    </dgm:pt>
    <dgm:pt modelId="{4589D15A-2B4E-4735-8677-47A6E5789227}">
      <dgm:prSet phldrT="[Текст]"/>
      <dgm:spPr/>
      <dgm:t>
        <a:bodyPr/>
        <a:lstStyle/>
        <a:p>
          <a:r>
            <a:rPr lang="hy-AM" dirty="0" smtClean="0"/>
            <a:t>Производство часов</a:t>
          </a:r>
          <a:endParaRPr lang="ru-RU" dirty="0"/>
        </a:p>
      </dgm:t>
    </dgm:pt>
    <dgm:pt modelId="{CF5768D4-12BE-4A20-BD02-CA6070F63BE2}" type="parTrans" cxnId="{F62F1EAC-A26E-40E3-88DA-46A8EA9AB768}">
      <dgm:prSet/>
      <dgm:spPr/>
      <dgm:t>
        <a:bodyPr/>
        <a:lstStyle/>
        <a:p>
          <a:endParaRPr lang="ru-RU"/>
        </a:p>
      </dgm:t>
    </dgm:pt>
    <dgm:pt modelId="{8740D7BE-12D6-4B3E-8BFB-ADA8A45E2CC3}" type="sibTrans" cxnId="{F62F1EAC-A26E-40E3-88DA-46A8EA9AB768}">
      <dgm:prSet/>
      <dgm:spPr/>
      <dgm:t>
        <a:bodyPr/>
        <a:lstStyle/>
        <a:p>
          <a:endParaRPr lang="ru-RU"/>
        </a:p>
      </dgm:t>
    </dgm:pt>
    <dgm:pt modelId="{E9856FA3-D17F-45C7-8364-C19CC7FBA764}" type="pres">
      <dgm:prSet presAssocID="{E78A0E92-08B9-49DD-8EAA-5B1AB213B9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9795A-9ABF-4F68-A438-E2F6DEF5342A}" type="pres">
      <dgm:prSet presAssocID="{D60409BC-182F-4AA1-9862-90E1B57B71D1}" presName="centerShape" presStyleLbl="node0" presStyleIdx="0" presStyleCnt="1" custLinFactNeighborX="-28" custLinFactNeighborY="2348"/>
      <dgm:spPr/>
      <dgm:t>
        <a:bodyPr/>
        <a:lstStyle/>
        <a:p>
          <a:endParaRPr lang="ru-RU"/>
        </a:p>
      </dgm:t>
    </dgm:pt>
    <dgm:pt modelId="{00ADCD8D-9BA0-40C7-B922-02EF8B75284D}" type="pres">
      <dgm:prSet presAssocID="{261F1B32-FB12-46C4-9732-0C40CED368B1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7A5180A-B959-4582-8EF7-9EA5351BFC0A}" type="pres">
      <dgm:prSet presAssocID="{70840B9B-3CCD-4AA7-A26D-0FB9494D95F7}" presName="node" presStyleLbl="node1" presStyleIdx="0" presStyleCnt="3" custScaleX="11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BEA4C-BCFD-410F-89F5-B7A9F1E4FE5F}" type="pres">
      <dgm:prSet presAssocID="{CF5768D4-12BE-4A20-BD02-CA6070F63BE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DEAEA38-A614-41A3-A82B-4EBB81E5D4AA}" type="pres">
      <dgm:prSet presAssocID="{4589D15A-2B4E-4735-8677-47A6E5789227}" presName="node" presStyleLbl="node1" presStyleIdx="1" presStyleCnt="3" custRadScaleRad="100040" custRadScaleInc="-1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11AB3-FAEF-47B2-B6B1-AB01C13168FF}" type="pres">
      <dgm:prSet presAssocID="{8035162E-4D1E-42B8-A033-E4F7CA949FAC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E277DC7-8DFD-4161-BC23-0C2B07231D39}" type="pres">
      <dgm:prSet presAssocID="{294C13E4-7F53-4C7A-9497-0B7A4B4E6A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2DB02-9B96-4090-BEBD-24E0A934F6A1}" type="presOf" srcId="{70840B9B-3CCD-4AA7-A26D-0FB9494D95F7}" destId="{37A5180A-B959-4582-8EF7-9EA5351BFC0A}" srcOrd="0" destOrd="0" presId="urn:microsoft.com/office/officeart/2005/8/layout/radial4"/>
    <dgm:cxn modelId="{EB3B8895-C266-4ABC-B6BD-092CF4F9BCC8}" type="presOf" srcId="{8035162E-4D1E-42B8-A033-E4F7CA949FAC}" destId="{FBB11AB3-FAEF-47B2-B6B1-AB01C13168FF}" srcOrd="0" destOrd="0" presId="urn:microsoft.com/office/officeart/2005/8/layout/radial4"/>
    <dgm:cxn modelId="{205B3BAA-7B8F-4D93-A891-C8BE056EAC4D}" type="presOf" srcId="{CF5768D4-12BE-4A20-BD02-CA6070F63BE2}" destId="{78EBEA4C-BCFD-410F-89F5-B7A9F1E4FE5F}" srcOrd="0" destOrd="0" presId="urn:microsoft.com/office/officeart/2005/8/layout/radial4"/>
    <dgm:cxn modelId="{D304755C-209E-40A9-80CA-82E646CE3B8E}" srcId="{E78A0E92-08B9-49DD-8EAA-5B1AB213B926}" destId="{D60409BC-182F-4AA1-9862-90E1B57B71D1}" srcOrd="0" destOrd="0" parTransId="{F1DAA1B1-4079-4C7E-BD5E-E8C253F8C89A}" sibTransId="{57323771-FE42-4648-B606-E3F9161AEEC3}"/>
    <dgm:cxn modelId="{F62F1EAC-A26E-40E3-88DA-46A8EA9AB768}" srcId="{D60409BC-182F-4AA1-9862-90E1B57B71D1}" destId="{4589D15A-2B4E-4735-8677-47A6E5789227}" srcOrd="1" destOrd="0" parTransId="{CF5768D4-12BE-4A20-BD02-CA6070F63BE2}" sibTransId="{8740D7BE-12D6-4B3E-8BFB-ADA8A45E2CC3}"/>
    <dgm:cxn modelId="{5D570F37-D331-404A-A6E0-46A91AEF9F82}" type="presOf" srcId="{261F1B32-FB12-46C4-9732-0C40CED368B1}" destId="{00ADCD8D-9BA0-40C7-B922-02EF8B75284D}" srcOrd="0" destOrd="0" presId="urn:microsoft.com/office/officeart/2005/8/layout/radial4"/>
    <dgm:cxn modelId="{12CF62B1-E037-4A1C-85BE-FFE4F99C9BEF}" type="presOf" srcId="{D60409BC-182F-4AA1-9862-90E1B57B71D1}" destId="{6A29795A-9ABF-4F68-A438-E2F6DEF5342A}" srcOrd="0" destOrd="0" presId="urn:microsoft.com/office/officeart/2005/8/layout/radial4"/>
    <dgm:cxn modelId="{6C93ED21-601F-417E-A4AB-C66241A9142C}" srcId="{D60409BC-182F-4AA1-9862-90E1B57B71D1}" destId="{70840B9B-3CCD-4AA7-A26D-0FB9494D95F7}" srcOrd="0" destOrd="0" parTransId="{261F1B32-FB12-46C4-9732-0C40CED368B1}" sibTransId="{B291D69E-2890-4DA2-BB2F-F0BF008E00AB}"/>
    <dgm:cxn modelId="{277F0C98-3064-4D76-ADB6-8A5A71F77153}" type="presOf" srcId="{294C13E4-7F53-4C7A-9497-0B7A4B4E6A15}" destId="{8E277DC7-8DFD-4161-BC23-0C2B07231D39}" srcOrd="0" destOrd="0" presId="urn:microsoft.com/office/officeart/2005/8/layout/radial4"/>
    <dgm:cxn modelId="{5CDF05F8-065E-4BED-846D-40494B693CBB}" srcId="{D60409BC-182F-4AA1-9862-90E1B57B71D1}" destId="{294C13E4-7F53-4C7A-9497-0B7A4B4E6A15}" srcOrd="2" destOrd="0" parTransId="{8035162E-4D1E-42B8-A033-E4F7CA949FAC}" sibTransId="{7EDFD40D-171D-4EC8-9BD0-C33CBA2FBEF2}"/>
    <dgm:cxn modelId="{228CFF6F-0C66-4F5D-995F-50F82BA96199}" type="presOf" srcId="{4589D15A-2B4E-4735-8677-47A6E5789227}" destId="{6DEAEA38-A614-41A3-A82B-4EBB81E5D4AA}" srcOrd="0" destOrd="0" presId="urn:microsoft.com/office/officeart/2005/8/layout/radial4"/>
    <dgm:cxn modelId="{978D070C-D7BA-42B7-8084-42DE91F0F4BD}" type="presOf" srcId="{E78A0E92-08B9-49DD-8EAA-5B1AB213B926}" destId="{E9856FA3-D17F-45C7-8364-C19CC7FBA764}" srcOrd="0" destOrd="0" presId="urn:microsoft.com/office/officeart/2005/8/layout/radial4"/>
    <dgm:cxn modelId="{55A09958-E4F4-410D-9B93-A0D0FD8B3D64}" type="presParOf" srcId="{E9856FA3-D17F-45C7-8364-C19CC7FBA764}" destId="{6A29795A-9ABF-4F68-A438-E2F6DEF5342A}" srcOrd="0" destOrd="0" presId="urn:microsoft.com/office/officeart/2005/8/layout/radial4"/>
    <dgm:cxn modelId="{FF8C3CC6-4831-4A18-A35E-9CAE35D137BA}" type="presParOf" srcId="{E9856FA3-D17F-45C7-8364-C19CC7FBA764}" destId="{00ADCD8D-9BA0-40C7-B922-02EF8B75284D}" srcOrd="1" destOrd="0" presId="urn:microsoft.com/office/officeart/2005/8/layout/radial4"/>
    <dgm:cxn modelId="{FB9A9D31-C5A9-4EA1-AB91-E18C1B32B0EF}" type="presParOf" srcId="{E9856FA3-D17F-45C7-8364-C19CC7FBA764}" destId="{37A5180A-B959-4582-8EF7-9EA5351BFC0A}" srcOrd="2" destOrd="0" presId="urn:microsoft.com/office/officeart/2005/8/layout/radial4"/>
    <dgm:cxn modelId="{33DA9998-A17A-4B4B-81BF-9292B1C89D22}" type="presParOf" srcId="{E9856FA3-D17F-45C7-8364-C19CC7FBA764}" destId="{78EBEA4C-BCFD-410F-89F5-B7A9F1E4FE5F}" srcOrd="3" destOrd="0" presId="urn:microsoft.com/office/officeart/2005/8/layout/radial4"/>
    <dgm:cxn modelId="{9E379FAA-A64F-486E-8A28-A2CCF177124B}" type="presParOf" srcId="{E9856FA3-D17F-45C7-8364-C19CC7FBA764}" destId="{6DEAEA38-A614-41A3-A82B-4EBB81E5D4AA}" srcOrd="4" destOrd="0" presId="urn:microsoft.com/office/officeart/2005/8/layout/radial4"/>
    <dgm:cxn modelId="{DD537EB9-056B-4D7C-B659-6A6A52FF3812}" type="presParOf" srcId="{E9856FA3-D17F-45C7-8364-C19CC7FBA764}" destId="{FBB11AB3-FAEF-47B2-B6B1-AB01C13168FF}" srcOrd="5" destOrd="0" presId="urn:microsoft.com/office/officeart/2005/8/layout/radial4"/>
    <dgm:cxn modelId="{CE2EBA76-A369-44CF-AEA2-7A1C86EA7CC1}" type="presParOf" srcId="{E9856FA3-D17F-45C7-8364-C19CC7FBA764}" destId="{8E277DC7-8DFD-4161-BC23-0C2B07231D39}" srcOrd="6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8A0E92-08B9-49DD-8EAA-5B1AB213B926}" type="doc">
      <dgm:prSet loTypeId="urn:microsoft.com/office/officeart/2005/8/layout/radial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409BC-182F-4AA1-9862-90E1B57B71D1}">
      <dgm:prSet phldrT="[Текст]"/>
      <dgm:spPr/>
      <dgm:t>
        <a:bodyPr/>
        <a:lstStyle/>
        <a:p>
          <a:r>
            <a:rPr lang="en-US" dirty="0" smtClean="0"/>
            <a:t>“АЛЬЯНС</a:t>
          </a:r>
          <a:r>
            <a:rPr lang="hy-AM" dirty="0" smtClean="0"/>
            <a:t>”</a:t>
          </a:r>
          <a:r>
            <a:rPr lang="en-US" dirty="0" smtClean="0"/>
            <a:t> СЭЗ</a:t>
          </a:r>
          <a:endParaRPr lang="hy-AM" dirty="0" smtClean="0"/>
        </a:p>
        <a:p>
          <a:r>
            <a:rPr lang="hy-AM" dirty="0" smtClean="0"/>
            <a:t>2013</a:t>
          </a:r>
          <a:endParaRPr lang="ru-RU" dirty="0"/>
        </a:p>
      </dgm:t>
    </dgm:pt>
    <dgm:pt modelId="{F1DAA1B1-4079-4C7E-BD5E-E8C253F8C89A}" type="parTrans" cxnId="{D304755C-209E-40A9-80CA-82E646CE3B8E}">
      <dgm:prSet/>
      <dgm:spPr/>
      <dgm:t>
        <a:bodyPr/>
        <a:lstStyle/>
        <a:p>
          <a:endParaRPr lang="ru-RU"/>
        </a:p>
      </dgm:t>
    </dgm:pt>
    <dgm:pt modelId="{57323771-FE42-4648-B606-E3F9161AEEC3}" type="sibTrans" cxnId="{D304755C-209E-40A9-80CA-82E646CE3B8E}">
      <dgm:prSet/>
      <dgm:spPr/>
      <dgm:t>
        <a:bodyPr/>
        <a:lstStyle/>
        <a:p>
          <a:endParaRPr lang="ru-RU"/>
        </a:p>
      </dgm:t>
    </dgm:pt>
    <dgm:pt modelId="{70840B9B-3CCD-4AA7-A26D-0FB9494D95F7}">
      <dgm:prSet phldrT="[Текст]"/>
      <dgm:spPr/>
      <dgm:t>
        <a:bodyPr/>
        <a:lstStyle/>
        <a:p>
          <a:r>
            <a:rPr lang="ru-RU" dirty="0" smtClean="0"/>
            <a:t>HI-TECH</a:t>
          </a:r>
          <a:endParaRPr lang="ru-RU" dirty="0"/>
        </a:p>
      </dgm:t>
    </dgm:pt>
    <dgm:pt modelId="{261F1B32-FB12-46C4-9732-0C40CED368B1}" type="parTrans" cxnId="{6C93ED21-601F-417E-A4AB-C66241A9142C}">
      <dgm:prSet/>
      <dgm:spPr/>
      <dgm:t>
        <a:bodyPr/>
        <a:lstStyle/>
        <a:p>
          <a:endParaRPr lang="ru-RU"/>
        </a:p>
      </dgm:t>
    </dgm:pt>
    <dgm:pt modelId="{B291D69E-2890-4DA2-BB2F-F0BF008E00AB}" type="sibTrans" cxnId="{6C93ED21-601F-417E-A4AB-C66241A9142C}">
      <dgm:prSet/>
      <dgm:spPr/>
      <dgm:t>
        <a:bodyPr/>
        <a:lstStyle/>
        <a:p>
          <a:endParaRPr lang="ru-RU"/>
        </a:p>
      </dgm:t>
    </dgm:pt>
    <dgm:pt modelId="{294C13E4-7F53-4C7A-9497-0B7A4B4E6A15}">
      <dgm:prSet phldrT="[Текст]"/>
      <dgm:spPr/>
      <dgm:t>
        <a:bodyPr/>
        <a:lstStyle/>
        <a:p>
          <a:r>
            <a:rPr lang="hy-AM" dirty="0" smtClean="0"/>
            <a:t>Пром.</a:t>
          </a:r>
        </a:p>
        <a:p>
          <a:r>
            <a:rPr lang="hy-AM" dirty="0" smtClean="0"/>
            <a:t>производство</a:t>
          </a:r>
          <a:endParaRPr lang="ru-RU" dirty="0"/>
        </a:p>
      </dgm:t>
    </dgm:pt>
    <dgm:pt modelId="{8035162E-4D1E-42B8-A033-E4F7CA949FAC}" type="parTrans" cxnId="{5CDF05F8-065E-4BED-846D-40494B693CBB}">
      <dgm:prSet/>
      <dgm:spPr/>
      <dgm:t>
        <a:bodyPr/>
        <a:lstStyle/>
        <a:p>
          <a:endParaRPr lang="ru-RU"/>
        </a:p>
      </dgm:t>
    </dgm:pt>
    <dgm:pt modelId="{7EDFD40D-171D-4EC8-9BD0-C33CBA2FBEF2}" type="sibTrans" cxnId="{5CDF05F8-065E-4BED-846D-40494B693CBB}">
      <dgm:prSet/>
      <dgm:spPr/>
      <dgm:t>
        <a:bodyPr/>
        <a:lstStyle/>
        <a:p>
          <a:endParaRPr lang="ru-RU"/>
        </a:p>
      </dgm:t>
    </dgm:pt>
    <dgm:pt modelId="{E9856FA3-D17F-45C7-8364-C19CC7FBA764}" type="pres">
      <dgm:prSet presAssocID="{E78A0E92-08B9-49DD-8EAA-5B1AB213B9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9795A-9ABF-4F68-A438-E2F6DEF5342A}" type="pres">
      <dgm:prSet presAssocID="{D60409BC-182F-4AA1-9862-90E1B57B71D1}" presName="centerShape" presStyleLbl="node0" presStyleIdx="0" presStyleCnt="1" custLinFactNeighborX="1381" custLinFactNeighborY="-2156"/>
      <dgm:spPr/>
      <dgm:t>
        <a:bodyPr/>
        <a:lstStyle/>
        <a:p>
          <a:endParaRPr lang="ru-RU"/>
        </a:p>
      </dgm:t>
    </dgm:pt>
    <dgm:pt modelId="{00ADCD8D-9BA0-40C7-B922-02EF8B75284D}" type="pres">
      <dgm:prSet presAssocID="{261F1B32-FB12-46C4-9732-0C40CED368B1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37A5180A-B959-4582-8EF7-9EA5351BFC0A}" type="pres">
      <dgm:prSet presAssocID="{70840B9B-3CCD-4AA7-A26D-0FB9494D95F7}" presName="node" presStyleLbl="node1" presStyleIdx="0" presStyleCnt="2" custScaleX="11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11AB3-FAEF-47B2-B6B1-AB01C13168FF}" type="pres">
      <dgm:prSet presAssocID="{8035162E-4D1E-42B8-A033-E4F7CA949FAC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8E277DC7-8DFD-4161-BC23-0C2B07231D39}" type="pres">
      <dgm:prSet presAssocID="{294C13E4-7F53-4C7A-9497-0B7A4B4E6A1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99619-16FB-4AEE-A8EC-9E42F4B0D9F7}" type="presOf" srcId="{8035162E-4D1E-42B8-A033-E4F7CA949FAC}" destId="{FBB11AB3-FAEF-47B2-B6B1-AB01C13168FF}" srcOrd="0" destOrd="0" presId="urn:microsoft.com/office/officeart/2005/8/layout/radial4"/>
    <dgm:cxn modelId="{5619844D-593B-4A91-A20B-E15728D41ED1}" type="presOf" srcId="{D60409BC-182F-4AA1-9862-90E1B57B71D1}" destId="{6A29795A-9ABF-4F68-A438-E2F6DEF5342A}" srcOrd="0" destOrd="0" presId="urn:microsoft.com/office/officeart/2005/8/layout/radial4"/>
    <dgm:cxn modelId="{319C58C1-564D-405E-91C7-64B7D7A7EC94}" type="presOf" srcId="{70840B9B-3CCD-4AA7-A26D-0FB9494D95F7}" destId="{37A5180A-B959-4582-8EF7-9EA5351BFC0A}" srcOrd="0" destOrd="0" presId="urn:microsoft.com/office/officeart/2005/8/layout/radial4"/>
    <dgm:cxn modelId="{AC4AF9BB-268D-42C6-850C-A64E9317B5C2}" type="presOf" srcId="{261F1B32-FB12-46C4-9732-0C40CED368B1}" destId="{00ADCD8D-9BA0-40C7-B922-02EF8B75284D}" srcOrd="0" destOrd="0" presId="urn:microsoft.com/office/officeart/2005/8/layout/radial4"/>
    <dgm:cxn modelId="{D304755C-209E-40A9-80CA-82E646CE3B8E}" srcId="{E78A0E92-08B9-49DD-8EAA-5B1AB213B926}" destId="{D60409BC-182F-4AA1-9862-90E1B57B71D1}" srcOrd="0" destOrd="0" parTransId="{F1DAA1B1-4079-4C7E-BD5E-E8C253F8C89A}" sibTransId="{57323771-FE42-4648-B606-E3F9161AEEC3}"/>
    <dgm:cxn modelId="{182D5EC4-5564-4FE8-8F19-DBD671647E58}" type="presOf" srcId="{294C13E4-7F53-4C7A-9497-0B7A4B4E6A15}" destId="{8E277DC7-8DFD-4161-BC23-0C2B07231D39}" srcOrd="0" destOrd="0" presId="urn:microsoft.com/office/officeart/2005/8/layout/radial4"/>
    <dgm:cxn modelId="{6C93ED21-601F-417E-A4AB-C66241A9142C}" srcId="{D60409BC-182F-4AA1-9862-90E1B57B71D1}" destId="{70840B9B-3CCD-4AA7-A26D-0FB9494D95F7}" srcOrd="0" destOrd="0" parTransId="{261F1B32-FB12-46C4-9732-0C40CED368B1}" sibTransId="{B291D69E-2890-4DA2-BB2F-F0BF008E00AB}"/>
    <dgm:cxn modelId="{5CDF05F8-065E-4BED-846D-40494B693CBB}" srcId="{D60409BC-182F-4AA1-9862-90E1B57B71D1}" destId="{294C13E4-7F53-4C7A-9497-0B7A4B4E6A15}" srcOrd="1" destOrd="0" parTransId="{8035162E-4D1E-42B8-A033-E4F7CA949FAC}" sibTransId="{7EDFD40D-171D-4EC8-9BD0-C33CBA2FBEF2}"/>
    <dgm:cxn modelId="{EFF1704B-7551-4444-BF69-66F426013BB8}" type="presOf" srcId="{E78A0E92-08B9-49DD-8EAA-5B1AB213B926}" destId="{E9856FA3-D17F-45C7-8364-C19CC7FBA764}" srcOrd="0" destOrd="0" presId="urn:microsoft.com/office/officeart/2005/8/layout/radial4"/>
    <dgm:cxn modelId="{4E109479-E96E-4760-BBBD-897987A79279}" type="presParOf" srcId="{E9856FA3-D17F-45C7-8364-C19CC7FBA764}" destId="{6A29795A-9ABF-4F68-A438-E2F6DEF5342A}" srcOrd="0" destOrd="0" presId="urn:microsoft.com/office/officeart/2005/8/layout/radial4"/>
    <dgm:cxn modelId="{DB1BA4C0-EE90-4850-A82F-0C76CAA476C6}" type="presParOf" srcId="{E9856FA3-D17F-45C7-8364-C19CC7FBA764}" destId="{00ADCD8D-9BA0-40C7-B922-02EF8B75284D}" srcOrd="1" destOrd="0" presId="urn:microsoft.com/office/officeart/2005/8/layout/radial4"/>
    <dgm:cxn modelId="{57093FEF-6193-4295-8E0B-39F254D499A3}" type="presParOf" srcId="{E9856FA3-D17F-45C7-8364-C19CC7FBA764}" destId="{37A5180A-B959-4582-8EF7-9EA5351BFC0A}" srcOrd="2" destOrd="0" presId="urn:microsoft.com/office/officeart/2005/8/layout/radial4"/>
    <dgm:cxn modelId="{CB013D9E-4B97-4C87-9086-43AEE2AF0949}" type="presParOf" srcId="{E9856FA3-D17F-45C7-8364-C19CC7FBA764}" destId="{FBB11AB3-FAEF-47B2-B6B1-AB01C13168FF}" srcOrd="3" destOrd="0" presId="urn:microsoft.com/office/officeart/2005/8/layout/radial4"/>
    <dgm:cxn modelId="{8CE9C16C-183C-4FE7-B83B-724FCC6E241F}" type="presParOf" srcId="{E9856FA3-D17F-45C7-8364-C19CC7FBA764}" destId="{8E277DC7-8DFD-4161-BC23-0C2B07231D39}" srcOrd="4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8A0E92-08B9-49DD-8EAA-5B1AB213B926}" type="doc">
      <dgm:prSet loTypeId="urn:microsoft.com/office/officeart/2005/8/layout/radial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409BC-182F-4AA1-9862-90E1B57B71D1}">
      <dgm:prSet phldrT="[Текст]"/>
      <dgm:spPr/>
      <dgm:t>
        <a:bodyPr/>
        <a:lstStyle/>
        <a:p>
          <a:r>
            <a:rPr lang="en-US" dirty="0" smtClean="0"/>
            <a:t>“</a:t>
          </a:r>
          <a:r>
            <a:rPr lang="hy-AM" dirty="0" smtClean="0"/>
            <a:t>ЭКОС”</a:t>
          </a:r>
          <a:r>
            <a:rPr lang="en-US" dirty="0" smtClean="0"/>
            <a:t>СЭЗ</a:t>
          </a:r>
          <a:r>
            <a:rPr lang="hy-AM" dirty="0" smtClean="0"/>
            <a:t> 2018</a:t>
          </a:r>
          <a:endParaRPr lang="ru-RU" dirty="0"/>
        </a:p>
      </dgm:t>
    </dgm:pt>
    <dgm:pt modelId="{F1DAA1B1-4079-4C7E-BD5E-E8C253F8C89A}" type="parTrans" cxnId="{D304755C-209E-40A9-80CA-82E646CE3B8E}">
      <dgm:prSet/>
      <dgm:spPr/>
      <dgm:t>
        <a:bodyPr/>
        <a:lstStyle/>
        <a:p>
          <a:endParaRPr lang="ru-RU"/>
        </a:p>
      </dgm:t>
    </dgm:pt>
    <dgm:pt modelId="{57323771-FE42-4648-B606-E3F9161AEEC3}" type="sibTrans" cxnId="{D304755C-209E-40A9-80CA-82E646CE3B8E}">
      <dgm:prSet/>
      <dgm:spPr/>
      <dgm:t>
        <a:bodyPr/>
        <a:lstStyle/>
        <a:p>
          <a:endParaRPr lang="ru-RU"/>
        </a:p>
      </dgm:t>
    </dgm:pt>
    <dgm:pt modelId="{70840B9B-3CCD-4AA7-A26D-0FB9494D95F7}">
      <dgm:prSet phldrT="[Текст]" custT="1"/>
      <dgm:spPr/>
      <dgm:t>
        <a:bodyPr/>
        <a:lstStyle/>
        <a:p>
          <a:r>
            <a:rPr lang="ru-RU" sz="1400" dirty="0" smtClean="0"/>
            <a:t>HI-TECH</a:t>
          </a:r>
          <a:endParaRPr lang="ru-RU" sz="1400" dirty="0"/>
        </a:p>
      </dgm:t>
    </dgm:pt>
    <dgm:pt modelId="{261F1B32-FB12-46C4-9732-0C40CED368B1}" type="parTrans" cxnId="{6C93ED21-601F-417E-A4AB-C66241A9142C}">
      <dgm:prSet/>
      <dgm:spPr/>
      <dgm:t>
        <a:bodyPr/>
        <a:lstStyle/>
        <a:p>
          <a:endParaRPr lang="ru-RU"/>
        </a:p>
      </dgm:t>
    </dgm:pt>
    <dgm:pt modelId="{B291D69E-2890-4DA2-BB2F-F0BF008E00AB}" type="sibTrans" cxnId="{6C93ED21-601F-417E-A4AB-C66241A9142C}">
      <dgm:prSet/>
      <dgm:spPr/>
      <dgm:t>
        <a:bodyPr/>
        <a:lstStyle/>
        <a:p>
          <a:endParaRPr lang="ru-RU"/>
        </a:p>
      </dgm:t>
    </dgm:pt>
    <dgm:pt modelId="{294C13E4-7F53-4C7A-9497-0B7A4B4E6A15}">
      <dgm:prSet phldrT="[Текст]"/>
      <dgm:spPr/>
      <dgm:t>
        <a:bodyPr/>
        <a:lstStyle/>
        <a:p>
          <a:endParaRPr lang="hy-AM" dirty="0" smtClean="0"/>
        </a:p>
      </dgm:t>
    </dgm:pt>
    <dgm:pt modelId="{8035162E-4D1E-42B8-A033-E4F7CA949FAC}" type="parTrans" cxnId="{5CDF05F8-065E-4BED-846D-40494B693CBB}">
      <dgm:prSet/>
      <dgm:spPr/>
      <dgm:t>
        <a:bodyPr/>
        <a:lstStyle/>
        <a:p>
          <a:endParaRPr lang="ru-RU"/>
        </a:p>
      </dgm:t>
    </dgm:pt>
    <dgm:pt modelId="{7EDFD40D-171D-4EC8-9BD0-C33CBA2FBEF2}" type="sibTrans" cxnId="{5CDF05F8-065E-4BED-846D-40494B693CBB}">
      <dgm:prSet/>
      <dgm:spPr/>
      <dgm:t>
        <a:bodyPr/>
        <a:lstStyle/>
        <a:p>
          <a:endParaRPr lang="ru-RU"/>
        </a:p>
      </dgm:t>
    </dgm:pt>
    <dgm:pt modelId="{E9856FA3-D17F-45C7-8364-C19CC7FBA764}" type="pres">
      <dgm:prSet presAssocID="{E78A0E92-08B9-49DD-8EAA-5B1AB213B9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9795A-9ABF-4F68-A438-E2F6DEF5342A}" type="pres">
      <dgm:prSet presAssocID="{D60409BC-182F-4AA1-9862-90E1B57B71D1}" presName="centerShape" presStyleLbl="node0" presStyleIdx="0" presStyleCnt="1"/>
      <dgm:spPr/>
      <dgm:t>
        <a:bodyPr/>
        <a:lstStyle/>
        <a:p>
          <a:endParaRPr lang="ru-RU"/>
        </a:p>
      </dgm:t>
    </dgm:pt>
    <dgm:pt modelId="{00ADCD8D-9BA0-40C7-B922-02EF8B75284D}" type="pres">
      <dgm:prSet presAssocID="{261F1B32-FB12-46C4-9732-0C40CED368B1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37A5180A-B959-4582-8EF7-9EA5351BFC0A}" type="pres">
      <dgm:prSet presAssocID="{70840B9B-3CCD-4AA7-A26D-0FB9494D95F7}" presName="node" presStyleLbl="node1" presStyleIdx="0" presStyleCnt="1" custScaleX="11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CC7FE-2525-4994-A035-32AE1614DE91}" type="presOf" srcId="{D60409BC-182F-4AA1-9862-90E1B57B71D1}" destId="{6A29795A-9ABF-4F68-A438-E2F6DEF5342A}" srcOrd="0" destOrd="0" presId="urn:microsoft.com/office/officeart/2005/8/layout/radial4"/>
    <dgm:cxn modelId="{E9405135-949D-4732-B190-2545DDC3D4A5}" type="presOf" srcId="{E78A0E92-08B9-49DD-8EAA-5B1AB213B926}" destId="{E9856FA3-D17F-45C7-8364-C19CC7FBA764}" srcOrd="0" destOrd="0" presId="urn:microsoft.com/office/officeart/2005/8/layout/radial4"/>
    <dgm:cxn modelId="{231453CA-332F-4B78-A953-B81FE93ADF6F}" type="presOf" srcId="{70840B9B-3CCD-4AA7-A26D-0FB9494D95F7}" destId="{37A5180A-B959-4582-8EF7-9EA5351BFC0A}" srcOrd="0" destOrd="0" presId="urn:microsoft.com/office/officeart/2005/8/layout/radial4"/>
    <dgm:cxn modelId="{D304755C-209E-40A9-80CA-82E646CE3B8E}" srcId="{E78A0E92-08B9-49DD-8EAA-5B1AB213B926}" destId="{D60409BC-182F-4AA1-9862-90E1B57B71D1}" srcOrd="0" destOrd="0" parTransId="{F1DAA1B1-4079-4C7E-BD5E-E8C253F8C89A}" sibTransId="{57323771-FE42-4648-B606-E3F9161AEEC3}"/>
    <dgm:cxn modelId="{998F99E7-292D-4629-8938-0FB896954B77}" type="presOf" srcId="{261F1B32-FB12-46C4-9732-0C40CED368B1}" destId="{00ADCD8D-9BA0-40C7-B922-02EF8B75284D}" srcOrd="0" destOrd="0" presId="urn:microsoft.com/office/officeart/2005/8/layout/radial4"/>
    <dgm:cxn modelId="{6C93ED21-601F-417E-A4AB-C66241A9142C}" srcId="{D60409BC-182F-4AA1-9862-90E1B57B71D1}" destId="{70840B9B-3CCD-4AA7-A26D-0FB9494D95F7}" srcOrd="0" destOrd="0" parTransId="{261F1B32-FB12-46C4-9732-0C40CED368B1}" sibTransId="{B291D69E-2890-4DA2-BB2F-F0BF008E00AB}"/>
    <dgm:cxn modelId="{5CDF05F8-065E-4BED-846D-40494B693CBB}" srcId="{E78A0E92-08B9-49DD-8EAA-5B1AB213B926}" destId="{294C13E4-7F53-4C7A-9497-0B7A4B4E6A15}" srcOrd="1" destOrd="0" parTransId="{8035162E-4D1E-42B8-A033-E4F7CA949FAC}" sibTransId="{7EDFD40D-171D-4EC8-9BD0-C33CBA2FBEF2}"/>
    <dgm:cxn modelId="{33790C9E-C99C-4CFA-B5C0-07E07A0FCA69}" type="presParOf" srcId="{E9856FA3-D17F-45C7-8364-C19CC7FBA764}" destId="{6A29795A-9ABF-4F68-A438-E2F6DEF5342A}" srcOrd="0" destOrd="0" presId="urn:microsoft.com/office/officeart/2005/8/layout/radial4"/>
    <dgm:cxn modelId="{FE8659E0-D9B6-4D9D-99BE-B1E5AC1A0716}" type="presParOf" srcId="{E9856FA3-D17F-45C7-8364-C19CC7FBA764}" destId="{00ADCD8D-9BA0-40C7-B922-02EF8B75284D}" srcOrd="1" destOrd="0" presId="urn:microsoft.com/office/officeart/2005/8/layout/radial4"/>
    <dgm:cxn modelId="{77813DBF-2F62-4315-9B1D-E5F227A5EBAA}" type="presParOf" srcId="{E9856FA3-D17F-45C7-8364-C19CC7FBA764}" destId="{37A5180A-B959-4582-8EF7-9EA5351BFC0A}" srcOrd="2" destOrd="0" presId="urn:microsoft.com/office/officeart/2005/8/layout/radial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8A0E92-08B9-49DD-8EAA-5B1AB213B926}" type="doc">
      <dgm:prSet loTypeId="urn:microsoft.com/office/officeart/2005/8/layout/radial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409BC-182F-4AA1-9862-90E1B57B71D1}">
      <dgm:prSet phldrT="[Текст]"/>
      <dgm:spPr/>
      <dgm:t>
        <a:bodyPr/>
        <a:lstStyle/>
        <a:p>
          <a:r>
            <a:rPr lang="en-US" dirty="0" smtClean="0"/>
            <a:t>“</a:t>
          </a:r>
          <a:r>
            <a:rPr lang="hy-AM" dirty="0" smtClean="0"/>
            <a:t>МЕГРИ”</a:t>
          </a:r>
          <a:r>
            <a:rPr lang="en-US" dirty="0" smtClean="0"/>
            <a:t> СЭЗ</a:t>
          </a:r>
          <a:endParaRPr lang="ru-RU" dirty="0"/>
        </a:p>
      </dgm:t>
    </dgm:pt>
    <dgm:pt modelId="{F1DAA1B1-4079-4C7E-BD5E-E8C253F8C89A}" type="parTrans" cxnId="{D304755C-209E-40A9-80CA-82E646CE3B8E}">
      <dgm:prSet/>
      <dgm:spPr/>
      <dgm:t>
        <a:bodyPr/>
        <a:lstStyle/>
        <a:p>
          <a:endParaRPr lang="ru-RU"/>
        </a:p>
      </dgm:t>
    </dgm:pt>
    <dgm:pt modelId="{57323771-FE42-4648-B606-E3F9161AEEC3}" type="sibTrans" cxnId="{D304755C-209E-40A9-80CA-82E646CE3B8E}">
      <dgm:prSet/>
      <dgm:spPr/>
      <dgm:t>
        <a:bodyPr/>
        <a:lstStyle/>
        <a:p>
          <a:endParaRPr lang="ru-RU"/>
        </a:p>
      </dgm:t>
    </dgm:pt>
    <dgm:pt modelId="{294C13E4-7F53-4C7A-9497-0B7A4B4E6A15}">
      <dgm:prSet phldrT="[Текст]"/>
      <dgm:spPr/>
      <dgm:t>
        <a:bodyPr/>
        <a:lstStyle/>
        <a:p>
          <a:endParaRPr lang="ru-RU" dirty="0"/>
        </a:p>
      </dgm:t>
    </dgm:pt>
    <dgm:pt modelId="{7EDFD40D-171D-4EC8-9BD0-C33CBA2FBEF2}" type="sibTrans" cxnId="{5CDF05F8-065E-4BED-846D-40494B693CBB}">
      <dgm:prSet/>
      <dgm:spPr/>
      <dgm:t>
        <a:bodyPr/>
        <a:lstStyle/>
        <a:p>
          <a:endParaRPr lang="ru-RU"/>
        </a:p>
      </dgm:t>
    </dgm:pt>
    <dgm:pt modelId="{8035162E-4D1E-42B8-A033-E4F7CA949FAC}" type="parTrans" cxnId="{5CDF05F8-065E-4BED-846D-40494B693CBB}">
      <dgm:prSet/>
      <dgm:spPr/>
      <dgm:t>
        <a:bodyPr/>
        <a:lstStyle/>
        <a:p>
          <a:endParaRPr lang="ru-RU"/>
        </a:p>
      </dgm:t>
    </dgm:pt>
    <dgm:pt modelId="{70840B9B-3CCD-4AA7-A26D-0FB9494D95F7}">
      <dgm:prSet phldrT="[Текст]"/>
      <dgm:spPr/>
      <dgm:t>
        <a:bodyPr/>
        <a:lstStyle/>
        <a:p>
          <a:r>
            <a:rPr lang="hy-AM" dirty="0" smtClean="0"/>
            <a:t>Универсальный</a:t>
          </a:r>
          <a:endParaRPr lang="ru-RU" dirty="0"/>
        </a:p>
      </dgm:t>
    </dgm:pt>
    <dgm:pt modelId="{B291D69E-2890-4DA2-BB2F-F0BF008E00AB}" type="sibTrans" cxnId="{6C93ED21-601F-417E-A4AB-C66241A9142C}">
      <dgm:prSet/>
      <dgm:spPr/>
      <dgm:t>
        <a:bodyPr/>
        <a:lstStyle/>
        <a:p>
          <a:endParaRPr lang="ru-RU"/>
        </a:p>
      </dgm:t>
    </dgm:pt>
    <dgm:pt modelId="{261F1B32-FB12-46C4-9732-0C40CED368B1}" type="parTrans" cxnId="{6C93ED21-601F-417E-A4AB-C66241A9142C}">
      <dgm:prSet/>
      <dgm:spPr/>
      <dgm:t>
        <a:bodyPr/>
        <a:lstStyle/>
        <a:p>
          <a:endParaRPr lang="ru-RU"/>
        </a:p>
      </dgm:t>
    </dgm:pt>
    <dgm:pt modelId="{E9856FA3-D17F-45C7-8364-C19CC7FBA764}" type="pres">
      <dgm:prSet presAssocID="{E78A0E92-08B9-49DD-8EAA-5B1AB213B9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9795A-9ABF-4F68-A438-E2F6DEF5342A}" type="pres">
      <dgm:prSet presAssocID="{D60409BC-182F-4AA1-9862-90E1B57B71D1}" presName="centerShape" presStyleLbl="node0" presStyleIdx="0" presStyleCnt="1" custLinFactNeighborX="-2597" custLinFactNeighborY="1981"/>
      <dgm:spPr/>
      <dgm:t>
        <a:bodyPr/>
        <a:lstStyle/>
        <a:p>
          <a:endParaRPr lang="ru-RU"/>
        </a:p>
      </dgm:t>
    </dgm:pt>
    <dgm:pt modelId="{00ADCD8D-9BA0-40C7-B922-02EF8B75284D}" type="pres">
      <dgm:prSet presAssocID="{261F1B32-FB12-46C4-9732-0C40CED368B1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37A5180A-B959-4582-8EF7-9EA5351BFC0A}" type="pres">
      <dgm:prSet presAssocID="{70840B9B-3CCD-4AA7-A26D-0FB9494D95F7}" presName="node" presStyleLbl="node1" presStyleIdx="0" presStyleCnt="1" custScaleX="113207" custRadScaleRad="106355" custRadScaleInc="-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D8145-2084-4EB8-88FF-184F682E61FC}" type="presOf" srcId="{E78A0E92-08B9-49DD-8EAA-5B1AB213B926}" destId="{E9856FA3-D17F-45C7-8364-C19CC7FBA764}" srcOrd="0" destOrd="0" presId="urn:microsoft.com/office/officeart/2005/8/layout/radial4"/>
    <dgm:cxn modelId="{498DF494-FFC0-4BBD-B1AC-59F353E7904B}" type="presOf" srcId="{70840B9B-3CCD-4AA7-A26D-0FB9494D95F7}" destId="{37A5180A-B959-4582-8EF7-9EA5351BFC0A}" srcOrd="0" destOrd="0" presId="urn:microsoft.com/office/officeart/2005/8/layout/radial4"/>
    <dgm:cxn modelId="{7432A5A2-FE38-49D4-B3E1-56C4A6010F8A}" type="presOf" srcId="{261F1B32-FB12-46C4-9732-0C40CED368B1}" destId="{00ADCD8D-9BA0-40C7-B922-02EF8B75284D}" srcOrd="0" destOrd="0" presId="urn:microsoft.com/office/officeart/2005/8/layout/radial4"/>
    <dgm:cxn modelId="{D304755C-209E-40A9-80CA-82E646CE3B8E}" srcId="{E78A0E92-08B9-49DD-8EAA-5B1AB213B926}" destId="{D60409BC-182F-4AA1-9862-90E1B57B71D1}" srcOrd="0" destOrd="0" parTransId="{F1DAA1B1-4079-4C7E-BD5E-E8C253F8C89A}" sibTransId="{57323771-FE42-4648-B606-E3F9161AEEC3}"/>
    <dgm:cxn modelId="{6C93ED21-601F-417E-A4AB-C66241A9142C}" srcId="{D60409BC-182F-4AA1-9862-90E1B57B71D1}" destId="{70840B9B-3CCD-4AA7-A26D-0FB9494D95F7}" srcOrd="0" destOrd="0" parTransId="{261F1B32-FB12-46C4-9732-0C40CED368B1}" sibTransId="{B291D69E-2890-4DA2-BB2F-F0BF008E00AB}"/>
    <dgm:cxn modelId="{5CDF05F8-065E-4BED-846D-40494B693CBB}" srcId="{E78A0E92-08B9-49DD-8EAA-5B1AB213B926}" destId="{294C13E4-7F53-4C7A-9497-0B7A4B4E6A15}" srcOrd="1" destOrd="0" parTransId="{8035162E-4D1E-42B8-A033-E4F7CA949FAC}" sibTransId="{7EDFD40D-171D-4EC8-9BD0-C33CBA2FBEF2}"/>
    <dgm:cxn modelId="{DE98F59C-DDFC-4FD0-B4F5-15C586552770}" type="presOf" srcId="{D60409BC-182F-4AA1-9862-90E1B57B71D1}" destId="{6A29795A-9ABF-4F68-A438-E2F6DEF5342A}" srcOrd="0" destOrd="0" presId="urn:microsoft.com/office/officeart/2005/8/layout/radial4"/>
    <dgm:cxn modelId="{C1131620-5A86-4078-BCA0-41AD84B715C9}" type="presParOf" srcId="{E9856FA3-D17F-45C7-8364-C19CC7FBA764}" destId="{6A29795A-9ABF-4F68-A438-E2F6DEF5342A}" srcOrd="0" destOrd="0" presId="urn:microsoft.com/office/officeart/2005/8/layout/radial4"/>
    <dgm:cxn modelId="{B3FCEE7B-5F03-419F-AF16-F8F021D164DF}" type="presParOf" srcId="{E9856FA3-D17F-45C7-8364-C19CC7FBA764}" destId="{00ADCD8D-9BA0-40C7-B922-02EF8B75284D}" srcOrd="1" destOrd="0" presId="urn:microsoft.com/office/officeart/2005/8/layout/radial4"/>
    <dgm:cxn modelId="{C60C1959-5FCB-4195-9771-5BF8A8DBB590}" type="presParOf" srcId="{E9856FA3-D17F-45C7-8364-C19CC7FBA764}" destId="{37A5180A-B959-4582-8EF7-9EA5351BFC0A}" srcOrd="2" destOrd="0" presId="urn:microsoft.com/office/officeart/2005/8/layout/radial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B1F1C-9576-4C1A-8B04-4AC90FB6C529}">
      <dsp:nvSpPr>
        <dsp:cNvPr id="0" name=""/>
        <dsp:cNvSpPr/>
      </dsp:nvSpPr>
      <dsp:spPr>
        <a:xfrm>
          <a:off x="666753" y="566321"/>
          <a:ext cx="1721010" cy="1721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32719-FA2D-4BD1-9490-E815269A436D}">
      <dsp:nvSpPr>
        <dsp:cNvPr id="0" name=""/>
        <dsp:cNvSpPr/>
      </dsp:nvSpPr>
      <dsp:spPr>
        <a:xfrm>
          <a:off x="986028" y="917872"/>
          <a:ext cx="1032606" cy="1032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BAAF0-BE4B-4BC3-8374-8953FDE7AD0B}">
      <dsp:nvSpPr>
        <dsp:cNvPr id="0" name=""/>
        <dsp:cNvSpPr/>
      </dsp:nvSpPr>
      <dsp:spPr>
        <a:xfrm>
          <a:off x="1312108" y="1262074"/>
          <a:ext cx="344202" cy="344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8ABF0-3782-4E45-BEF0-4C2A4EA5402B}">
      <dsp:nvSpPr>
        <dsp:cNvPr id="0" name=""/>
        <dsp:cNvSpPr/>
      </dsp:nvSpPr>
      <dsp:spPr>
        <a:xfrm>
          <a:off x="2277015" y="0"/>
          <a:ext cx="1434178" cy="501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$1.8 BLN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Gross Agricultural Output</a:t>
          </a:r>
          <a:endParaRPr lang="en-US" sz="1000" kern="1200" dirty="0"/>
        </a:p>
      </dsp:txBody>
      <dsp:txXfrm>
        <a:off x="2277015" y="0"/>
        <a:ext cx="1434178" cy="501961"/>
      </dsp:txXfrm>
    </dsp:sp>
    <dsp:sp modelId="{E248218F-9DDD-4068-AA33-319BE50CBAE2}">
      <dsp:nvSpPr>
        <dsp:cNvPr id="0" name=""/>
        <dsp:cNvSpPr/>
      </dsp:nvSpPr>
      <dsp:spPr>
        <a:xfrm>
          <a:off x="2321101" y="262490"/>
          <a:ext cx="2151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7D2D0-1EF7-48F0-96DE-C776382BC65F}">
      <dsp:nvSpPr>
        <dsp:cNvPr id="0" name=""/>
        <dsp:cNvSpPr/>
      </dsp:nvSpPr>
      <dsp:spPr>
        <a:xfrm rot="5400000">
          <a:off x="1290734" y="377044"/>
          <a:ext cx="1182908" cy="93135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8F1B8-1BC9-47C0-975A-AEC3093AE50A}">
      <dsp:nvSpPr>
        <dsp:cNvPr id="0" name=""/>
        <dsp:cNvSpPr/>
      </dsp:nvSpPr>
      <dsp:spPr>
        <a:xfrm>
          <a:off x="2298528" y="501961"/>
          <a:ext cx="1391153" cy="501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11% (Food Processing)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Of Total GDP</a:t>
          </a:r>
          <a:endParaRPr lang="en-US" sz="1000" kern="1200" dirty="0"/>
        </a:p>
      </dsp:txBody>
      <dsp:txXfrm>
        <a:off x="2298528" y="501961"/>
        <a:ext cx="1391153" cy="501961"/>
      </dsp:txXfrm>
    </dsp:sp>
    <dsp:sp modelId="{7B0B9745-32EF-4DBF-B3CA-C0DEDD30D4EA}">
      <dsp:nvSpPr>
        <dsp:cNvPr id="0" name=""/>
        <dsp:cNvSpPr/>
      </dsp:nvSpPr>
      <dsp:spPr>
        <a:xfrm>
          <a:off x="2348725" y="752942"/>
          <a:ext cx="2151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67E78-6D58-4E33-AF76-C58E20E71C09}">
      <dsp:nvSpPr>
        <dsp:cNvPr id="0" name=""/>
        <dsp:cNvSpPr/>
      </dsp:nvSpPr>
      <dsp:spPr>
        <a:xfrm rot="5400000">
          <a:off x="1544640" y="871175"/>
          <a:ext cx="921773" cy="6846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C8ED2-E826-49E8-BACA-3CF7E9EF8CFB}">
      <dsp:nvSpPr>
        <dsp:cNvPr id="0" name=""/>
        <dsp:cNvSpPr/>
      </dsp:nvSpPr>
      <dsp:spPr>
        <a:xfrm>
          <a:off x="2391750" y="1003922"/>
          <a:ext cx="1204707" cy="501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14.8% (Agriculture)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Of Total GDP</a:t>
          </a:r>
          <a:endParaRPr lang="en-US" sz="1000" kern="1200" dirty="0"/>
        </a:p>
      </dsp:txBody>
      <dsp:txXfrm>
        <a:off x="2391750" y="1003922"/>
        <a:ext cx="1204707" cy="501961"/>
      </dsp:txXfrm>
    </dsp:sp>
    <dsp:sp modelId="{104DA196-EA61-45D5-8B6D-2175C6256942}">
      <dsp:nvSpPr>
        <dsp:cNvPr id="0" name=""/>
        <dsp:cNvSpPr/>
      </dsp:nvSpPr>
      <dsp:spPr>
        <a:xfrm>
          <a:off x="2348725" y="1254903"/>
          <a:ext cx="2151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BB882-26E3-4222-B73D-567D13FDBD4D}">
      <dsp:nvSpPr>
        <dsp:cNvPr id="0" name=""/>
        <dsp:cNvSpPr/>
      </dsp:nvSpPr>
      <dsp:spPr>
        <a:xfrm rot="5400000">
          <a:off x="1798862" y="1364904"/>
          <a:ext cx="658573" cy="43799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19D69-2D62-402B-96B9-F90C4323E0F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F107D-8B74-47BC-B5AA-5A929BE2E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57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9307-3ACF-4B3D-BF4F-57275573BA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1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F107D-8B74-47BC-B5AA-5A929BE2E6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06F1-5157-490C-9EDD-8E4F82D61934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8705-0EF7-4031-89B0-84A04B5D4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67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685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6203951"/>
            <a:ext cx="6057900" cy="365125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390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46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06F1-5157-490C-9EDD-8E4F82D61934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8705-0EF7-4031-89B0-84A04B5D4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82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QuickStyle" Target="../diagrams/quickStyle8.xml"/><Relationship Id="rId18" Type="http://schemas.openxmlformats.org/officeDocument/2006/relationships/diagramColors" Target="../diagrams/colors9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openxmlformats.org/officeDocument/2006/relationships/diagramLayout" Target="../diagrams/layout8.xml"/><Relationship Id="rId17" Type="http://schemas.openxmlformats.org/officeDocument/2006/relationships/diagramQuickStyle" Target="../diagrams/quickStyle9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8.xml"/><Relationship Id="rId5" Type="http://schemas.openxmlformats.org/officeDocument/2006/relationships/diagramQuickStyle" Target="../diagrams/quickStyle6.xml"/><Relationship Id="rId15" Type="http://schemas.openxmlformats.org/officeDocument/2006/relationships/diagramData" Target="../diagrams/data9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203951"/>
            <a:ext cx="6825803" cy="365125"/>
          </a:xfrm>
          <a:solidFill>
            <a:srgbClr val="1E4D78"/>
          </a:solidFill>
          <a:ln>
            <a:solidFill>
              <a:srgbClr val="1E4D78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4951" y="1428736"/>
            <a:ext cx="553868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1E4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АРМЕНИИ</a:t>
            </a:r>
            <a:endParaRPr lang="en-US" sz="4000" b="1" dirty="0" smtClean="0">
              <a:solidFill>
                <a:srgbClr val="1E4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hy-AM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РАТКИЙ ОБЗОР</a:t>
            </a:r>
            <a:endParaRPr lang="en-US" b="1" dirty="0" smtClean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03.03.2020г.</a:t>
            </a:r>
            <a:endParaRPr lang="en-US" sz="1200" b="1" dirty="0" smtClean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Минск, Беларусь</a:t>
            </a:r>
            <a:endParaRPr lang="en-US" sz="12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510" y="86380"/>
            <a:ext cx="774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:\6\silhouette-yereva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9144000" cy="24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142984"/>
            <a:ext cx="2891484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77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OF GOODS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92867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b="1" u="sng" dirty="0" smtClean="0"/>
              <a:t>СВОБОДНЫЕ ЭКОНОМИЧЕСКИЕ ЗОНЫ (СЭЗ)</a:t>
            </a:r>
            <a:endParaRPr lang="ru-RU" b="1" u="sng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1785926"/>
          <a:ext cx="428628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00034" y="4357694"/>
          <a:ext cx="300039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857752" y="1928802"/>
          <a:ext cx="3643338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286116" y="4429132"/>
          <a:ext cx="40005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5" name="Выноска 1 14"/>
          <p:cNvSpPr/>
          <p:nvPr/>
        </p:nvSpPr>
        <p:spPr>
          <a:xfrm>
            <a:off x="6000760" y="4857760"/>
            <a:ext cx="2928958" cy="428628"/>
          </a:xfrm>
          <a:prstGeom prst="borderCallout1">
            <a:avLst>
              <a:gd name="adj1" fmla="val 48722"/>
              <a:gd name="adj2" fmla="val -335"/>
              <a:gd name="adj3" fmla="val 151288"/>
              <a:gd name="adj4" fmla="val -1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dirty="0" smtClean="0"/>
              <a:t>В процессе подготовки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89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EXPORT DESTINATIONS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92867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Т</a:t>
            </a:r>
            <a:r>
              <a:rPr lang="hy-AM" b="1" u="sng" dirty="0" smtClean="0"/>
              <a:t>ОП </a:t>
            </a:r>
            <a:r>
              <a:rPr lang="en-US" b="1" u="sng" dirty="0" smtClean="0"/>
              <a:t>10 </a:t>
            </a:r>
            <a:r>
              <a:rPr lang="hy-AM" b="1" u="sng" dirty="0" smtClean="0"/>
              <a:t>ЭКСПОРТНЫХ НАПРАВЛЕНИЯ В</a:t>
            </a:r>
            <a:r>
              <a:rPr lang="en-US" b="1" u="sng" dirty="0" smtClean="0"/>
              <a:t> 2019г.</a:t>
            </a:r>
            <a:endParaRPr lang="ru-RU" b="1" u="sng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0" y="1397000"/>
          <a:ext cx="6096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Швейцария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Болгария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Ирак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Нидерланды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Иран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ОАЕ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Беларусь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19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971800"/>
            <a:ext cx="1752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92867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В</a:t>
            </a:r>
            <a:r>
              <a:rPr lang="hy-AM" b="1" u="sng" dirty="0" smtClean="0"/>
              <a:t>НЕШНЕТОРГОВЫЙ ОБОРОТ С БЕЛАРУСЬЮ В</a:t>
            </a:r>
            <a:r>
              <a:rPr lang="en-US" b="1" u="sng" dirty="0" smtClean="0"/>
              <a:t> 2019г.</a:t>
            </a:r>
            <a:endParaRPr lang="ru-RU" b="1" u="sng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1571612"/>
          <a:ext cx="7643869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67"/>
                <a:gridCol w="955484"/>
                <a:gridCol w="955484"/>
                <a:gridCol w="1013918"/>
                <a:gridCol w="897048"/>
                <a:gridCol w="955484"/>
                <a:gridCol w="955484"/>
              </a:tblGrid>
              <a:tr h="3683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Оборот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Импорт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Экспорт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млн </a:t>
                      </a:r>
                      <a:r>
                        <a:rPr lang="ru-RU" dirty="0" smtClean="0"/>
                        <a:t>$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млн </a:t>
                      </a:r>
                      <a:r>
                        <a:rPr lang="ru-RU" dirty="0" smtClean="0"/>
                        <a:t>$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млн </a:t>
                      </a:r>
                      <a:r>
                        <a:rPr lang="ru-RU" dirty="0" smtClean="0"/>
                        <a:t>$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67,4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130,7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49,7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125,4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17,7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148,4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51,5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39,6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11,9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074" name="Picture 2" descr="https://forexdengi.com/attachment.php?attachmentid=2547253&amp;d=15517038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7643866" cy="370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92867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b="1" u="sng" dirty="0" smtClean="0"/>
              <a:t>ТОП 6 ОТРАСЛЕЙ С ПРЯМЫМИ ИНОСТРАННЫМИ ИНВЕСТИЦИЯМИ</a:t>
            </a:r>
            <a:endParaRPr lang="ru-RU" b="1" u="sng" dirty="0"/>
          </a:p>
        </p:txBody>
      </p:sp>
      <p:pic>
        <p:nvPicPr>
          <p:cNvPr id="4098" name="Picture 2" descr="https://s1.1zoom.ru/big3/321/374380-sveti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85918" y="1857364"/>
            <a:ext cx="1143008" cy="75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https://im0-tub-ru.yandex.net/i?id=2d16290ae27993d392789bd0c0af310f&amp;n=33&amp;w=202&amp;h=13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85918" y="3643314"/>
            <a:ext cx="1143008" cy="76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8" descr="https://im0-tub-ru.yandex.net/i?id=8dc5052e05d068c3f02e1a55d4fd0527&amp;n=33&amp;w=203&amp;h=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857364"/>
            <a:ext cx="1214446" cy="807637"/>
          </a:xfrm>
          <a:prstGeom prst="rect">
            <a:avLst/>
          </a:prstGeom>
          <a:noFill/>
        </p:spPr>
      </p:pic>
      <p:pic>
        <p:nvPicPr>
          <p:cNvPr id="4106" name="Picture 10" descr="https://im0-tub-ru.yandex.net/i?id=2bb6a24d565169067ed04b9c38504540&amp;n=33&amp;w=202&amp;h=1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71876"/>
            <a:ext cx="1214446" cy="811635"/>
          </a:xfrm>
          <a:prstGeom prst="rect">
            <a:avLst/>
          </a:prstGeom>
          <a:noFill/>
        </p:spPr>
      </p:pic>
      <p:pic>
        <p:nvPicPr>
          <p:cNvPr id="4108" name="Picture 12" descr="https://im0-tub-ru.yandex.net/i?id=14448bcf01b403dcba6c0622cfc76d0f&amp;n=33&amp;w=202&amp;h=1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5000636"/>
            <a:ext cx="1214446" cy="811636"/>
          </a:xfrm>
          <a:prstGeom prst="rect">
            <a:avLst/>
          </a:prstGeom>
          <a:noFill/>
        </p:spPr>
      </p:pic>
      <p:pic>
        <p:nvPicPr>
          <p:cNvPr id="4110" name="Picture 14" descr="https://im0-tub-ru.yandex.net/i?id=b96636f405c1ac9cf181a57d786f6304&amp;n=33&amp;w=281&amp;h=1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5143512"/>
            <a:ext cx="1143008" cy="7321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2910" y="264318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dirty="0" smtClean="0"/>
              <a:t>Переработка сельскохозпродукции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14348" y="442913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dirty="0" smtClean="0"/>
              <a:t>Туризм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714876" y="264318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dirty="0" smtClean="0"/>
              <a:t>Текстиль и производство одежды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6314" y="4357694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dirty="0" smtClean="0"/>
              <a:t>Ювелирное производство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929190" y="5786454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dirty="0" smtClean="0"/>
              <a:t>Фармацевтика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4348" y="585789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600" dirty="0" smtClean="0"/>
              <a:t>Инновации и информационные технологии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3264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SECTORS FOR FDI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786058"/>
            <a:ext cx="228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142984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b="1" u="sng" dirty="0" smtClean="0"/>
              <a:t>ПЕРСПЕКТИВНЫЕ НАПРАВЛЕНИЯ ДЛЯ ИНВЕСТИЦИЙ</a:t>
            </a:r>
            <a:endParaRPr lang="ru-RU" b="1" u="sng" dirty="0"/>
          </a:p>
        </p:txBody>
      </p:sp>
      <p:pic>
        <p:nvPicPr>
          <p:cNvPr id="10" name="Picture 2" descr="Image result for agricultural land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857760"/>
            <a:ext cx="857256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/>
          <p:nvPr/>
        </p:nvSpPr>
        <p:spPr>
          <a:xfrm>
            <a:off x="1428728" y="2214554"/>
            <a:ext cx="2458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600" b="1" dirty="0" smtClean="0"/>
              <a:t>Новые агрокультуры</a:t>
            </a:r>
            <a:endParaRPr lang="en-US" sz="1600" dirty="0"/>
          </a:p>
        </p:txBody>
      </p:sp>
      <p:pic>
        <p:nvPicPr>
          <p:cNvPr id="13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00438"/>
            <a:ext cx="714380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769144" cy="8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/>
          <p:cNvSpPr/>
          <p:nvPr/>
        </p:nvSpPr>
        <p:spPr>
          <a:xfrm>
            <a:off x="1428728" y="3714752"/>
            <a:ext cx="2668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1600" b="1" dirty="0" smtClean="0"/>
              <a:t>Животноводческие фермы</a:t>
            </a:r>
            <a:endParaRPr lang="en-US" sz="1600" b="1" dirty="0"/>
          </a:p>
        </p:txBody>
      </p:sp>
      <p:pic>
        <p:nvPicPr>
          <p:cNvPr id="18" name="Picture 4" descr="C:\Users\Arman Khojoyan\Downloads\orchards-clipart-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772973" cy="710859"/>
          </a:xfrm>
          <a:prstGeom prst="rect">
            <a:avLst/>
          </a:prstGeom>
          <a:noFill/>
        </p:spPr>
      </p:pic>
      <p:sp>
        <p:nvSpPr>
          <p:cNvPr id="19" name="Rectangle 7"/>
          <p:cNvSpPr/>
          <p:nvPr/>
        </p:nvSpPr>
        <p:spPr>
          <a:xfrm>
            <a:off x="5357818" y="3714752"/>
            <a:ext cx="3132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1600" b="1" dirty="0" smtClean="0"/>
              <a:t>Интенсивные сады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2357430"/>
            <a:ext cx="338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Виноградарство и виноделие</a:t>
            </a:r>
            <a:endParaRPr lang="en-US" sz="1600" b="1" dirty="0" smtClean="0"/>
          </a:p>
        </p:txBody>
      </p:sp>
      <p:pic>
        <p:nvPicPr>
          <p:cNvPr id="21" name="Picture 14" descr="Image result for farm icon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143116"/>
            <a:ext cx="836232" cy="7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rman Khojoyan\Downloads\577132-greenhouse4.gif"/>
          <p:cNvPicPr>
            <a:picLocks noChangeAspect="1" noChangeArrowheads="1"/>
          </p:cNvPicPr>
          <p:nvPr/>
        </p:nvPicPr>
        <p:blipFill rotWithShape="1">
          <a:blip r:embed="rId8" cstate="print"/>
          <a:srcRect b="13333"/>
          <a:stretch/>
        </p:blipFill>
        <p:spPr bwMode="auto">
          <a:xfrm>
            <a:off x="4357686" y="4643446"/>
            <a:ext cx="1219200" cy="105664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500694" y="5000636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600" b="1" dirty="0" smtClean="0"/>
              <a:t>Парниковые хозяйства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571604" y="514351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600" b="1" dirty="0" smtClean="0"/>
              <a:t>Органическое агропродукция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2152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90871" y="1214422"/>
            <a:ext cx="7633045" cy="4808776"/>
            <a:chOff x="590871" y="361951"/>
            <a:chExt cx="7633045" cy="5661248"/>
          </a:xfrm>
        </p:grpSpPr>
        <p:grpSp>
          <p:nvGrpSpPr>
            <p:cNvPr id="6" name="Group 5"/>
            <p:cNvGrpSpPr/>
            <p:nvPr/>
          </p:nvGrpSpPr>
          <p:grpSpPr>
            <a:xfrm>
              <a:off x="590871" y="361951"/>
              <a:ext cx="7633045" cy="5661248"/>
              <a:chOff x="539355" y="662805"/>
              <a:chExt cx="7633045" cy="5661248"/>
            </a:xfrm>
          </p:grpSpPr>
          <p:cxnSp>
            <p:nvCxnSpPr>
              <p:cNvPr id="7" name="Прямая соединительная линия 28"/>
              <p:cNvCxnSpPr/>
              <p:nvPr/>
            </p:nvCxnSpPr>
            <p:spPr>
              <a:xfrm>
                <a:off x="8172400" y="1490745"/>
                <a:ext cx="0" cy="446449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539355" y="662805"/>
                <a:ext cx="7633045" cy="5661248"/>
                <a:chOff x="539355" y="662805"/>
                <a:chExt cx="7633045" cy="5661248"/>
              </a:xfrm>
            </p:grpSpPr>
            <p:cxnSp>
              <p:nvCxnSpPr>
                <p:cNvPr id="9" name="Прямая соединительная линия 23"/>
                <p:cNvCxnSpPr/>
                <p:nvPr/>
              </p:nvCxnSpPr>
              <p:spPr>
                <a:xfrm>
                  <a:off x="1725216" y="2426849"/>
                  <a:ext cx="6375176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24"/>
                <p:cNvCxnSpPr/>
                <p:nvPr/>
              </p:nvCxnSpPr>
              <p:spPr>
                <a:xfrm>
                  <a:off x="1723335" y="3535805"/>
                  <a:ext cx="6375176" cy="0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prstDash val="lgDash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26"/>
                <p:cNvCxnSpPr/>
                <p:nvPr/>
              </p:nvCxnSpPr>
              <p:spPr>
                <a:xfrm>
                  <a:off x="1725216" y="5307169"/>
                  <a:ext cx="6375176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27"/>
                <p:cNvCxnSpPr/>
                <p:nvPr/>
              </p:nvCxnSpPr>
              <p:spPr>
                <a:xfrm>
                  <a:off x="1797224" y="6027249"/>
                  <a:ext cx="637517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/>
                <p:cNvGrpSpPr/>
                <p:nvPr/>
              </p:nvGrpSpPr>
              <p:grpSpPr>
                <a:xfrm>
                  <a:off x="539355" y="662805"/>
                  <a:ext cx="7561037" cy="5661248"/>
                  <a:chOff x="539355" y="662805"/>
                  <a:chExt cx="7561037" cy="5661248"/>
                </a:xfrm>
              </p:grpSpPr>
              <p:sp>
                <p:nvSpPr>
                  <p:cNvPr id="14" name="Прямоугольник 6"/>
                  <p:cNvSpPr/>
                  <p:nvPr/>
                </p:nvSpPr>
                <p:spPr>
                  <a:xfrm>
                    <a:off x="2115484" y="3606380"/>
                    <a:ext cx="4926613" cy="688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hy-AM" sz="1600" b="1" dirty="0" smtClean="0">
                        <a:latin typeface="Myriad Pro" pitchFamily="34" charset="0"/>
                      </a:rPr>
                      <a:t>СТАБИЛЬНАЯ МАКРОЭКОНОМИКА И БАНКОВСКАЯ СИСТЕМА</a:t>
                    </a:r>
                    <a:r>
                      <a:rPr lang="en-US" sz="1600" b="1" dirty="0" smtClean="0">
                        <a:latin typeface="Myriad Pro" pitchFamily="34" charset="0"/>
                      </a:rPr>
                      <a:t> </a:t>
                    </a:r>
                    <a:endParaRPr lang="en-US" sz="1600" dirty="0">
                      <a:latin typeface="Myriad Pro" pitchFamily="34" charset="0"/>
                    </a:endParaRPr>
                  </a:p>
                </p:txBody>
              </p:sp>
              <p:sp>
                <p:nvSpPr>
                  <p:cNvPr id="15" name="Прямоугольник 8"/>
                  <p:cNvSpPr/>
                  <p:nvPr/>
                </p:nvSpPr>
                <p:spPr>
                  <a:xfrm>
                    <a:off x="2185604" y="2597154"/>
                    <a:ext cx="4572000" cy="688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hy-AM" sz="1600" b="1" dirty="0" smtClean="0">
                        <a:latin typeface="Myriad Pro" pitchFamily="34" charset="0"/>
                      </a:rPr>
                      <a:t>КВАЛИФИЦИРОВАННАЯ,КРЕАТИВНАЯ И ОБРАЗОВАННАЯ РАБОЧАЯ СИЛА</a:t>
                    </a:r>
                    <a:endParaRPr lang="ru-RU" sz="1600" b="1" dirty="0">
                      <a:latin typeface="Myriad Pro" pitchFamily="34" charset="0"/>
                    </a:endParaRPr>
                  </a:p>
                </p:txBody>
              </p:sp>
              <p:sp>
                <p:nvSpPr>
                  <p:cNvPr id="16" name="Прямоугольник 9"/>
                  <p:cNvSpPr/>
                  <p:nvPr/>
                </p:nvSpPr>
                <p:spPr>
                  <a:xfrm>
                    <a:off x="2185604" y="1584040"/>
                    <a:ext cx="5304869" cy="3985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hy-AM" sz="1600" b="1" dirty="0" smtClean="0">
                        <a:latin typeface="Myriad Pro" pitchFamily="34" charset="0"/>
                      </a:rPr>
                      <a:t>СТРАНА РАВНЫХ ВОЗМОЖНОСТЕЙ</a:t>
                    </a:r>
                    <a:endParaRPr lang="ru-RU" sz="1600" b="1" dirty="0">
                      <a:latin typeface="Myriad Pro" pitchFamily="34" charset="0"/>
                    </a:endParaRPr>
                  </a:p>
                </p:txBody>
              </p:sp>
              <p:sp>
                <p:nvSpPr>
                  <p:cNvPr id="17" name="Прямоугольник 10"/>
                  <p:cNvSpPr/>
                  <p:nvPr/>
                </p:nvSpPr>
                <p:spPr>
                  <a:xfrm>
                    <a:off x="2160988" y="5372525"/>
                    <a:ext cx="4950296" cy="688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hy-AM" sz="1600" b="1" cap="all" dirty="0" smtClean="0">
                        <a:latin typeface="Myriad Pro" pitchFamily="34" charset="0"/>
                      </a:rPr>
                      <a:t>ЦЕНТР ПОДДЕРЖКИ ИНВЕСТИЦИЙ – ПРИНЦИП “ОДНО ОКНО”</a:t>
                    </a:r>
                    <a:endParaRPr lang="ru-RU" sz="1600" b="1" cap="all" dirty="0">
                      <a:latin typeface="Myriad Pro" pitchFamily="34" charset="0"/>
                    </a:endParaRPr>
                  </a:p>
                </p:txBody>
              </p:sp>
              <p:cxnSp>
                <p:nvCxnSpPr>
                  <p:cNvPr id="18" name="Прямая соединительная линия 25"/>
                  <p:cNvCxnSpPr/>
                  <p:nvPr/>
                </p:nvCxnSpPr>
                <p:spPr>
                  <a:xfrm>
                    <a:off x="1725216" y="4371065"/>
                    <a:ext cx="6375176" cy="0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" name="Рисунок 3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52320" y="1706769"/>
                    <a:ext cx="646191" cy="558228"/>
                  </a:xfrm>
                  <a:prstGeom prst="rect">
                    <a:avLst/>
                  </a:prstGeom>
                </p:spPr>
              </p:pic>
              <p:pic>
                <p:nvPicPr>
                  <p:cNvPr id="20" name="Рисунок 3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52320" y="2714881"/>
                    <a:ext cx="646191" cy="558228"/>
                  </a:xfrm>
                  <a:prstGeom prst="rect">
                    <a:avLst/>
                  </a:prstGeom>
                </p:spPr>
              </p:pic>
              <p:pic>
                <p:nvPicPr>
                  <p:cNvPr id="21" name="Рисунок 3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52320" y="3650985"/>
                    <a:ext cx="646191" cy="558228"/>
                  </a:xfrm>
                  <a:prstGeom prst="rect">
                    <a:avLst/>
                  </a:prstGeom>
                </p:spPr>
              </p:pic>
              <p:pic>
                <p:nvPicPr>
                  <p:cNvPr id="22" name="Рисунок 39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52320" y="4587089"/>
                    <a:ext cx="646191" cy="558228"/>
                  </a:xfrm>
                  <a:prstGeom prst="rect">
                    <a:avLst/>
                  </a:prstGeom>
                </p:spPr>
              </p:pic>
              <p:pic>
                <p:nvPicPr>
                  <p:cNvPr id="23" name="Рисунок 4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52320" y="5397013"/>
                    <a:ext cx="646191" cy="558228"/>
                  </a:xfrm>
                  <a:prstGeom prst="rect">
                    <a:avLst/>
                  </a:prstGeom>
                </p:spPr>
              </p:pic>
              <p:pic>
                <p:nvPicPr>
                  <p:cNvPr id="24" name="Рисунок 2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 xmlns="">
                          <a14:imgLayer r:embed="rId4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9355" y="662805"/>
                    <a:ext cx="1525402" cy="566124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5" name="Прямоугольник 7"/>
            <p:cNvSpPr/>
            <p:nvPr/>
          </p:nvSpPr>
          <p:spPr>
            <a:xfrm>
              <a:off x="2167000" y="4062444"/>
              <a:ext cx="4931832" cy="978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hy-AM" sz="1600" b="1" dirty="0" smtClean="0">
                  <a:latin typeface="Myriad Pro" pitchFamily="34" charset="0"/>
                </a:rPr>
                <a:t>ВЫХОД  К  ОСНОВНЫМ  РЫНКАМ, ЭКОНОМИЧЕСКИЙ И КУЛЬТУРНЫЙ  МОСТ МЕЖДУ ВОСТОКОМ  И  ЗАПАДОМ</a:t>
              </a:r>
              <a:endParaRPr lang="en-US" sz="1600" b="1" dirty="0" smtClean="0">
                <a:latin typeface="Myriad Pro" pitchFamily="34" charset="0"/>
              </a:endParaRPr>
            </a:p>
          </p:txBody>
        </p:sp>
      </p:grpSp>
      <p:sp>
        <p:nvSpPr>
          <p:cNvPr id="28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428728" y="107154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b="1" dirty="0" smtClean="0"/>
              <a:t>ПОЧЕМУ ИНВЕСТИРОВАТЬ В АРМЕНИЮ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067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1857364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ПОСОЛЬСТВО РЕСПУБЛИКИ АРМЕНИЯ</a:t>
            </a:r>
          </a:p>
          <a:p>
            <a:r>
              <a:rPr lang="hy-AM" dirty="0" smtClean="0"/>
              <a:t>В РЕСПУБЛИКЕ БЕЛАРУСЬ</a:t>
            </a:r>
          </a:p>
          <a:p>
            <a:endParaRPr lang="hy-AM" dirty="0" smtClean="0"/>
          </a:p>
          <a:p>
            <a:r>
              <a:rPr lang="hy-AM" dirty="0" smtClean="0"/>
              <a:t>Г.МИНСК, 220037, БУМАЖКОВА 50</a:t>
            </a:r>
          </a:p>
          <a:p>
            <a:endParaRPr lang="hy-AM" dirty="0" smtClean="0"/>
          </a:p>
          <a:p>
            <a:r>
              <a:rPr lang="ru-RU" dirty="0" smtClean="0"/>
              <a:t>Т</a:t>
            </a:r>
            <a:r>
              <a:rPr lang="hy-AM" dirty="0" smtClean="0"/>
              <a:t>ел.: +375 (17)297-92-57 (67);</a:t>
            </a:r>
          </a:p>
          <a:p>
            <a:r>
              <a:rPr lang="ru-RU" dirty="0" smtClean="0"/>
              <a:t>Э</a:t>
            </a:r>
            <a:r>
              <a:rPr lang="hy-AM" dirty="0" smtClean="0"/>
              <a:t>л.почта: </a:t>
            </a:r>
            <a:r>
              <a:rPr lang="en-US" dirty="0" smtClean="0"/>
              <a:t>armbelarusembassy@mfa.am</a:t>
            </a:r>
            <a:endParaRPr lang="hy-AM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428625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БЛАГОДАРИМ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002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4071966" cy="4857784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250000"/>
              </a:lnSpc>
            </a:pPr>
            <a:r>
              <a:rPr lang="hy-AM" b="1" u="sng" dirty="0" smtClean="0"/>
              <a:t>ОБЩАЯ ИНФОРМАЦИЯ О </a:t>
            </a:r>
            <a:r>
              <a:rPr lang="ru-RU" b="1" u="sng" dirty="0" smtClean="0"/>
              <a:t>СТРАН</a:t>
            </a:r>
            <a:r>
              <a:rPr lang="hy-AM" b="1" u="sng" dirty="0" smtClean="0"/>
              <a:t>Е</a:t>
            </a:r>
            <a:endParaRPr lang="ru-RU" b="1" u="sng" dirty="0" smtClean="0"/>
          </a:p>
          <a:p>
            <a:pPr algn="l">
              <a:lnSpc>
                <a:spcPct val="250000"/>
              </a:lnSpc>
            </a:pPr>
            <a:r>
              <a:rPr lang="ru-RU" sz="1800" b="1" dirty="0" smtClean="0"/>
              <a:t>Площадь: 29,7 тысяч кв. км</a:t>
            </a:r>
          </a:p>
          <a:p>
            <a:pPr algn="l">
              <a:lnSpc>
                <a:spcPct val="250000"/>
              </a:lnSpc>
            </a:pPr>
            <a:r>
              <a:rPr lang="hy-AM" sz="1800" b="1" dirty="0" smtClean="0"/>
              <a:t>Население: 3,0 млн</a:t>
            </a:r>
          </a:p>
          <a:p>
            <a:pPr algn="l">
              <a:lnSpc>
                <a:spcPct val="250000"/>
              </a:lnSpc>
            </a:pPr>
            <a:r>
              <a:rPr lang="hy-AM" sz="1800" b="1" dirty="0" smtClean="0"/>
              <a:t>Столица: Ереван</a:t>
            </a:r>
          </a:p>
          <a:p>
            <a:pPr algn="l">
              <a:lnSpc>
                <a:spcPct val="250000"/>
              </a:lnSpc>
            </a:pPr>
            <a:r>
              <a:rPr lang="hy-AM" sz="1800" b="1" dirty="0" smtClean="0"/>
              <a:t>Официальный язык: Армянский</a:t>
            </a:r>
          </a:p>
          <a:p>
            <a:pPr algn="l">
              <a:lnSpc>
                <a:spcPct val="250000"/>
              </a:lnSpc>
            </a:pPr>
            <a:r>
              <a:rPr lang="hy-AM" sz="1800" b="1" dirty="0" smtClean="0"/>
              <a:t>Государственная религия: Христианство</a:t>
            </a:r>
          </a:p>
          <a:p>
            <a:pPr algn="l">
              <a:lnSpc>
                <a:spcPct val="250000"/>
              </a:lnSpc>
            </a:pPr>
            <a:r>
              <a:rPr lang="hy-AM" sz="1800" b="1" dirty="0" smtClean="0"/>
              <a:t>(Армянская Апостольская Церковь)</a:t>
            </a:r>
          </a:p>
          <a:p>
            <a:pPr algn="l">
              <a:lnSpc>
                <a:spcPct val="250000"/>
              </a:lnSpc>
            </a:pPr>
            <a:r>
              <a:rPr lang="hy-AM" sz="1800" b="1" dirty="0" smtClean="0"/>
              <a:t>Основная национальность: Армяне (98%)</a:t>
            </a:r>
          </a:p>
          <a:p>
            <a:pPr algn="l">
              <a:lnSpc>
                <a:spcPct val="250000"/>
              </a:lnSpc>
            </a:pPr>
            <a:r>
              <a:rPr lang="hy-AM" sz="1800" b="1" dirty="0" smtClean="0"/>
              <a:t>Система правления: Парламентская Республика</a:t>
            </a:r>
            <a:endParaRPr lang="ru-RU" sz="1800" b="1" dirty="0" smtClean="0"/>
          </a:p>
          <a:p>
            <a:pPr algn="l"/>
            <a:endParaRPr lang="ru-RU" sz="1800" b="1" dirty="0" smtClean="0"/>
          </a:p>
          <a:p>
            <a:pPr algn="l"/>
            <a:endParaRPr lang="ru-RU" sz="1800" b="1" dirty="0" smtClean="0"/>
          </a:p>
          <a:p>
            <a:pPr algn="l"/>
            <a:endParaRPr lang="ru-RU" sz="1800" dirty="0" smtClean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OVERVIEW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2984"/>
            <a:ext cx="7843862" cy="261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pic>
        <p:nvPicPr>
          <p:cNvPr id="3" name="Picture 2" descr="https://mtdata.ru/u19/photoAA60/20742811880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871890" cy="3871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28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56656"/>
            <a:ext cx="304800" cy="2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1071547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y-AM" b="1" u="sng" dirty="0" smtClean="0"/>
              <a:t>МАКРО-ПОКАЗАТЕЛИ 2019г. </a:t>
            </a:r>
          </a:p>
          <a:p>
            <a:pPr>
              <a:lnSpc>
                <a:spcPct val="200000"/>
              </a:lnSpc>
            </a:pPr>
            <a:r>
              <a:rPr lang="hy-AM" sz="1600" b="1" dirty="0" smtClean="0"/>
              <a:t>Индекс деловой активности:</a:t>
            </a:r>
            <a:r>
              <a:rPr lang="ru-RU" sz="1600" b="1" dirty="0" smtClean="0"/>
              <a:t> 107,8 </a:t>
            </a:r>
            <a:r>
              <a:rPr lang="hy-AM" sz="1600" b="1" dirty="0" smtClean="0"/>
              <a:t>%</a:t>
            </a:r>
          </a:p>
          <a:p>
            <a:pPr>
              <a:lnSpc>
                <a:spcPct val="200000"/>
              </a:lnSpc>
            </a:pPr>
            <a:r>
              <a:rPr lang="hy-AM" sz="1600" b="1" dirty="0" smtClean="0"/>
              <a:t>ВВП:</a:t>
            </a:r>
            <a:r>
              <a:rPr lang="en-US" sz="1600" b="1" dirty="0" smtClean="0"/>
              <a:t> </a:t>
            </a:r>
            <a:r>
              <a:rPr lang="ru-RU" sz="1600" b="1" dirty="0" smtClean="0"/>
              <a:t> 13,6 </a:t>
            </a:r>
            <a:r>
              <a:rPr lang="hy-AM" sz="1600" b="1" dirty="0" smtClean="0"/>
              <a:t>млрд </a:t>
            </a:r>
            <a:r>
              <a:rPr lang="en-US" sz="1600" b="1" dirty="0" smtClean="0"/>
              <a:t>$</a:t>
            </a:r>
            <a:endParaRPr lang="hy-AM" sz="1600" b="1" dirty="0" smtClean="0"/>
          </a:p>
          <a:p>
            <a:pPr>
              <a:lnSpc>
                <a:spcPct val="200000"/>
              </a:lnSpc>
            </a:pPr>
            <a:r>
              <a:rPr lang="hy-AM" sz="1600" b="1" dirty="0" smtClean="0"/>
              <a:t>Рост ВВП: 107,6 %</a:t>
            </a:r>
          </a:p>
          <a:p>
            <a:pPr>
              <a:lnSpc>
                <a:spcPct val="200000"/>
              </a:lnSpc>
            </a:pPr>
            <a:r>
              <a:rPr lang="hy-AM" sz="1600" b="1" dirty="0" smtClean="0"/>
              <a:t>ВВП на душу населения: 4 550 </a:t>
            </a:r>
            <a:r>
              <a:rPr lang="en-US" sz="1600" b="1" dirty="0" smtClean="0"/>
              <a:t>$</a:t>
            </a:r>
            <a:endParaRPr lang="hy-AM" sz="1600" b="1" dirty="0" smtClean="0"/>
          </a:p>
          <a:p>
            <a:r>
              <a:rPr lang="hy-AM" sz="1600" b="1" dirty="0" smtClean="0"/>
              <a:t>Внешнеторговый оборот:</a:t>
            </a:r>
            <a:r>
              <a:rPr lang="en-US" sz="1600" b="1" dirty="0" smtClean="0"/>
              <a:t> 17</a:t>
            </a:r>
            <a:r>
              <a:rPr lang="ru-RU" sz="1600" b="1" dirty="0" smtClean="0"/>
              <a:t>,</a:t>
            </a:r>
            <a:r>
              <a:rPr lang="en-US" sz="1600" b="1" dirty="0" smtClean="0"/>
              <a:t>0 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млрд</a:t>
            </a:r>
            <a:r>
              <a:rPr lang="hy-AM" sz="1600" b="1" dirty="0" smtClean="0"/>
              <a:t> </a:t>
            </a:r>
            <a:r>
              <a:rPr lang="ru-RU" sz="1600" b="1" dirty="0" smtClean="0"/>
              <a:t>$</a:t>
            </a:r>
            <a:endParaRPr lang="hy-AM" sz="1600" b="1" dirty="0" smtClean="0"/>
          </a:p>
          <a:p>
            <a:r>
              <a:rPr lang="hy-AM" sz="1600" b="1" dirty="0" smtClean="0"/>
              <a:t>        в том числе, экспорт:</a:t>
            </a:r>
            <a:r>
              <a:rPr lang="ru-RU" sz="1600" b="1" dirty="0" smtClean="0"/>
              <a:t>   5,5 </a:t>
            </a:r>
            <a:r>
              <a:rPr lang="ru-RU" sz="1600" b="1" dirty="0" err="1" smtClean="0"/>
              <a:t>млрд</a:t>
            </a:r>
            <a:r>
              <a:rPr lang="ru-RU" sz="1600" b="1" dirty="0" smtClean="0"/>
              <a:t> $</a:t>
            </a:r>
            <a:endParaRPr lang="hy-AM" sz="1600" b="1" dirty="0" smtClean="0"/>
          </a:p>
          <a:p>
            <a:r>
              <a:rPr lang="hy-AM" sz="1600" b="1" dirty="0" smtClean="0"/>
              <a:t>	              импорт:</a:t>
            </a:r>
            <a:r>
              <a:rPr lang="ru-RU" sz="1600" b="1" dirty="0" smtClean="0"/>
              <a:t>  11,5 </a:t>
            </a:r>
            <a:r>
              <a:rPr lang="ru-RU" sz="1600" b="1" dirty="0" err="1" smtClean="0"/>
              <a:t>млрд</a:t>
            </a:r>
            <a:r>
              <a:rPr lang="ru-RU" sz="1600" b="1" dirty="0" smtClean="0"/>
              <a:t> $</a:t>
            </a:r>
            <a:endParaRPr lang="en-US" sz="1600" b="1" dirty="0" smtClean="0"/>
          </a:p>
          <a:p>
            <a:endParaRPr lang="hy-AM" sz="1600" b="1" dirty="0" smtClean="0"/>
          </a:p>
          <a:p>
            <a:r>
              <a:rPr lang="hy-AM" sz="1600" b="1" dirty="0" smtClean="0"/>
              <a:t>Основные отрасли экономики: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пром-ть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сел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хоз-во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стр-во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сфера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услуг</a:t>
            </a:r>
            <a:endParaRPr lang="en-US" sz="1600" b="1" dirty="0" smtClean="0"/>
          </a:p>
          <a:p>
            <a:pPr>
              <a:lnSpc>
                <a:spcPct val="200000"/>
              </a:lnSpc>
            </a:pPr>
            <a:r>
              <a:rPr lang="ru-RU" sz="1600" b="1" dirty="0" smtClean="0"/>
              <a:t>Среднемесячная зарплата: 380 </a:t>
            </a:r>
            <a:r>
              <a:rPr lang="hy-AM" sz="1600" b="1" dirty="0" smtClean="0"/>
              <a:t>$</a:t>
            </a:r>
          </a:p>
          <a:p>
            <a:pPr>
              <a:lnSpc>
                <a:spcPct val="200000"/>
              </a:lnSpc>
            </a:pPr>
            <a:r>
              <a:rPr lang="hy-AM" sz="1600" b="1" dirty="0" smtClean="0"/>
              <a:t>Уровень инфляции:</a:t>
            </a:r>
            <a:r>
              <a:rPr lang="en-US" sz="1600" b="1" dirty="0" smtClean="0"/>
              <a:t> 1.</a:t>
            </a:r>
            <a:r>
              <a:rPr lang="hy-AM" sz="1600" b="1" dirty="0" smtClean="0"/>
              <a:t>4</a:t>
            </a:r>
            <a:r>
              <a:rPr lang="en-US" sz="1600" b="1" dirty="0" smtClean="0"/>
              <a:t>%</a:t>
            </a:r>
            <a:endParaRPr lang="hy-AM" sz="1600" b="1" dirty="0" smtClean="0"/>
          </a:p>
          <a:p>
            <a:endParaRPr lang="hy-AM" dirty="0" smtClean="0"/>
          </a:p>
          <a:p>
            <a:endParaRPr lang="ru-RU" dirty="0"/>
          </a:p>
        </p:txBody>
      </p:sp>
      <p:pic>
        <p:nvPicPr>
          <p:cNvPr id="14340" name="Picture 4" descr="https://old.beehive.ru/sites/default/files/sozdanie-biznes-idei-s-nu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3500330" cy="314327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29190" y="4570920"/>
          <a:ext cx="3714776" cy="157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144"/>
                <a:gridCol w="996632"/>
              </a:tblGrid>
              <a:tr h="448042">
                <a:tc>
                  <a:txBody>
                    <a:bodyPr/>
                    <a:lstStyle/>
                    <a:p>
                      <a:pPr algn="l"/>
                      <a:r>
                        <a:rPr lang="hy-AM" sz="1400" dirty="0" smtClean="0"/>
                        <a:t>Часовой пояс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400" dirty="0" smtClean="0"/>
                        <a:t>+4</a:t>
                      </a:r>
                      <a:endParaRPr lang="ru-RU" sz="1400" dirty="0"/>
                    </a:p>
                  </a:txBody>
                  <a:tcPr/>
                </a:tc>
              </a:tr>
              <a:tr h="562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400" b="1" dirty="0" smtClean="0"/>
                        <a:t>Национальная валюта: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400" dirty="0" smtClean="0"/>
                        <a:t>драм</a:t>
                      </a:r>
                      <a:endParaRPr lang="ru-RU" sz="1400" dirty="0"/>
                    </a:p>
                  </a:txBody>
                  <a:tcPr/>
                </a:tc>
              </a:tr>
              <a:tr h="562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400" b="1" dirty="0" smtClean="0"/>
                        <a:t>Средний обменный курс 1</a:t>
                      </a:r>
                      <a:r>
                        <a:rPr lang="en-US" sz="1400" b="1" dirty="0" smtClean="0"/>
                        <a:t>$:</a:t>
                      </a:r>
                      <a:endParaRPr lang="hy-AM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400" dirty="0" smtClean="0"/>
                        <a:t>480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50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PARTNERSHIP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pic>
        <p:nvPicPr>
          <p:cNvPr id="13314" name="Picture 2" descr="https://i.sunhome.ru/poetry/114/perepadi-perepadi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493" y="1785926"/>
            <a:ext cx="3666663" cy="25717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8596" y="100010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Р</a:t>
            </a:r>
            <a:r>
              <a:rPr lang="hy-AM" b="1" u="sng" dirty="0" smtClean="0"/>
              <a:t>ЕЙТИНГ СТРАНЫ</a:t>
            </a:r>
            <a:endParaRPr lang="ru-RU" b="1" u="sng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285720" y="1643050"/>
          <a:ext cx="4857784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285720" y="3786190"/>
          <a:ext cx="485778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0715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/>
          <p:cNvSpPr/>
          <p:nvPr/>
        </p:nvSpPr>
        <p:spPr>
          <a:xfrm>
            <a:off x="642910" y="3357562"/>
            <a:ext cx="364333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y-AM" sz="1600" b="1" dirty="0" smtClean="0">
                <a:solidFill>
                  <a:srgbClr val="000000"/>
                </a:solidFill>
                <a:latin typeface="Myriad Pro" pitchFamily="34" charset="0"/>
              </a:rPr>
              <a:t>О ПРОДВИЖЕНИИ И ВЗАИМНОЙ ЗАШИТЕ ИНВЕСТИЦИЙ</a:t>
            </a:r>
            <a:endParaRPr lang="ru-RU" sz="16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457200" y="4231570"/>
            <a:ext cx="381642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y-AM" sz="1200" dirty="0" smtClean="0">
                <a:solidFill>
                  <a:srgbClr val="000000"/>
                </a:solidFill>
                <a:latin typeface="Myriad Pro" pitchFamily="34" charset="0"/>
              </a:rPr>
              <a:t>Аргентина, Австрия, Белгия и Люксембург, Беларусь, Болгария, Канада, Китай, Кипр, Египет, Финляндия, Франция, Грузия, Германия, Греция,Индия, Иран, Ирак, Израель, Италия, Иордания, Казахстан, Кувейт, Кыргызстан, Латвия, Ливан, Литва, Нидерланды, Катар, Румынив, Россия,Сингапур, Швеция, Швейцария, Сирия, Таджикстан, Туркменистан, Украина, ОАЭ, Великобритания, США, Уругвай, Вьетнам</a:t>
            </a:r>
            <a:endParaRPr lang="ru-RU" sz="12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6" name="Прямоугольник 12"/>
          <p:cNvSpPr/>
          <p:nvPr/>
        </p:nvSpPr>
        <p:spPr>
          <a:xfrm>
            <a:off x="4780984" y="3357562"/>
            <a:ext cx="425511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y-AM" sz="1600" b="1" dirty="0" smtClean="0">
                <a:solidFill>
                  <a:srgbClr val="000000"/>
                </a:solidFill>
                <a:latin typeface="Myriad Pro" pitchFamily="34" charset="0"/>
              </a:rPr>
              <a:t>ОБ ИЗБЕЖАНИИ ДВОЙНОГО НАЛОГООБЛАЖЕНИЯ И УКЛОНЕНИЯ ОТ УПЛАТЫ НАЛОГОВ</a:t>
            </a:r>
            <a:endParaRPr lang="ru-RU" sz="16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4780984" y="4214818"/>
            <a:ext cx="404189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y-AM" sz="1200" dirty="0" smtClean="0">
                <a:solidFill>
                  <a:srgbClr val="000000"/>
                </a:solidFill>
                <a:latin typeface="Myriad Pro" pitchFamily="34" charset="0"/>
              </a:rPr>
              <a:t>Австрия, Белгия, Беларусь, Болгария, Канада, Китай, Кипр, Чехия, Эстония, Испания, Финляндия, Франция, Грузия, Германия, Греция,Индия, Иран, Ирак, Израель, Италия, Ирландия, Иордания, Казахстан, Кувейт, Кыргызстан, Латвия, Ливан, Литва, Нидерланды, Хорватия, Люксембург, Молдова, Польша, Катар, Румынив, Россия,Сингапур, Сирия, Швеция, Швейцария, Сирия, Таджикстан, Туркменистан, Украина, ОАЭ, Великобритания, США, Уругвай, Сербия</a:t>
            </a:r>
            <a:endParaRPr lang="ru-RU" sz="12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11" name="Восьмиугольник 10"/>
          <p:cNvSpPr/>
          <p:nvPr/>
        </p:nvSpPr>
        <p:spPr>
          <a:xfrm>
            <a:off x="6072198" y="1500174"/>
            <a:ext cx="1785950" cy="171451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46</a:t>
            </a:r>
            <a:endParaRPr lang="ru-RU" sz="8000" dirty="0"/>
          </a:p>
        </p:txBody>
      </p:sp>
      <p:sp>
        <p:nvSpPr>
          <p:cNvPr id="15" name="Восьмиугольник 14"/>
          <p:cNvSpPr/>
          <p:nvPr/>
        </p:nvSpPr>
        <p:spPr>
          <a:xfrm>
            <a:off x="1285852" y="1500174"/>
            <a:ext cx="1857388" cy="178595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43</a:t>
            </a:r>
            <a:endParaRPr lang="ru-RU" sz="8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85723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u="sng" dirty="0" smtClean="0"/>
              <a:t>МЕЖДУНАРОДНЫЕ СОГЛАШЕНИЯ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xmlns="" val="19431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ON FDI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Организация объединенных наций (ООН), флаг - вектор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928694" cy="617582"/>
          </a:xfrm>
          <a:prstGeom prst="rect">
            <a:avLst/>
          </a:prstGeom>
          <a:noFill/>
        </p:spPr>
      </p:pic>
      <p:pic>
        <p:nvPicPr>
          <p:cNvPr id="11268" name="Picture 4" descr="Содружество Независимых Государств (СНГ), ф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904880" cy="542929"/>
          </a:xfrm>
          <a:prstGeom prst="rect">
            <a:avLst/>
          </a:prstGeom>
          <a:noFill/>
        </p:spPr>
      </p:pic>
      <p:pic>
        <p:nvPicPr>
          <p:cNvPr id="11270" name="Picture 6" descr="Евразийский экономический союз (ЕАЭС), фла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3"/>
            <a:ext cx="859404" cy="571504"/>
          </a:xfrm>
          <a:prstGeom prst="rect">
            <a:avLst/>
          </a:prstGeom>
          <a:noFill/>
        </p:spPr>
      </p:pic>
      <p:pic>
        <p:nvPicPr>
          <p:cNvPr id="11274" name="Picture 10" descr="https://im0-tub-ru.yandex.net/i?id=eb73996e5176bb73b93cfacd55fb740c&amp;n=33&amp;w=202&amp;h=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357826"/>
            <a:ext cx="857255" cy="659427"/>
          </a:xfrm>
          <a:prstGeom prst="rect">
            <a:avLst/>
          </a:prstGeom>
          <a:noFill/>
        </p:spPr>
      </p:pic>
      <p:pic>
        <p:nvPicPr>
          <p:cNvPr id="11276" name="Picture 12" descr="http://whatismoney.ru/wp-content/uploads/icsid-825-825x1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143380"/>
            <a:ext cx="1664419" cy="562386"/>
          </a:xfrm>
          <a:prstGeom prst="rect">
            <a:avLst/>
          </a:prstGeom>
          <a:noFill/>
        </p:spPr>
      </p:pic>
      <p:pic>
        <p:nvPicPr>
          <p:cNvPr id="11278" name="Picture 14" descr="https://im0-tub-ru.yandex.net/i?id=8fa6e15ae45d479cad8079afeea0c7cd&amp;n=33&amp;w=202&amp;h=1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496"/>
            <a:ext cx="857256" cy="572919"/>
          </a:xfrm>
          <a:prstGeom prst="rect">
            <a:avLst/>
          </a:prstGeom>
          <a:noFill/>
        </p:spPr>
      </p:pic>
      <p:sp>
        <p:nvSpPr>
          <p:cNvPr id="11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928670"/>
            <a:ext cx="5746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u="sng" dirty="0" smtClean="0"/>
              <a:t>МЕЖДУНАРОДНOE СО</a:t>
            </a:r>
            <a:r>
              <a:rPr lang="en-US" b="1" u="sng" dirty="0" smtClean="0"/>
              <a:t>ТРУДНИЧЕСТВО</a:t>
            </a:r>
          </a:p>
          <a:p>
            <a:endParaRPr lang="en-US" b="1" dirty="0" smtClean="0"/>
          </a:p>
          <a:p>
            <a:r>
              <a:rPr lang="en-US" b="1" dirty="0" err="1" smtClean="0"/>
              <a:t>Армения-член</a:t>
            </a:r>
            <a:r>
              <a:rPr lang="en-US" b="1" dirty="0" smtClean="0"/>
              <a:t> </a:t>
            </a:r>
            <a:r>
              <a:rPr lang="en-US" b="1" dirty="0" err="1" smtClean="0"/>
              <a:t>более</a:t>
            </a:r>
            <a:r>
              <a:rPr lang="en-US" b="1" dirty="0" smtClean="0"/>
              <a:t> 40 </a:t>
            </a:r>
            <a:r>
              <a:rPr lang="en-US" b="1" dirty="0" err="1" smtClean="0"/>
              <a:t>международных</a:t>
            </a:r>
            <a:r>
              <a:rPr lang="en-US" b="1" dirty="0" smtClean="0"/>
              <a:t> </a:t>
            </a:r>
            <a:r>
              <a:rPr lang="en-US" b="1" dirty="0" err="1" smtClean="0"/>
              <a:t>организаций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728" y="21431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28" y="21431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Член</a:t>
            </a:r>
            <a:r>
              <a:rPr lang="en-US" dirty="0" smtClean="0"/>
              <a:t> ООН с 1992г.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5500702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Член</a:t>
            </a:r>
            <a:r>
              <a:rPr lang="en-US" dirty="0" smtClean="0"/>
              <a:t> ВТО с 2003г.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3286124"/>
            <a:ext cx="199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Член</a:t>
            </a:r>
            <a:r>
              <a:rPr lang="en-US" dirty="0" smtClean="0"/>
              <a:t> СНГ с 1992г.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4286256"/>
            <a:ext cx="2396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Член</a:t>
            </a:r>
            <a:r>
              <a:rPr lang="en-US" dirty="0" smtClean="0"/>
              <a:t> МЦУИС с1992г.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2000240"/>
            <a:ext cx="214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Член</a:t>
            </a:r>
            <a:r>
              <a:rPr lang="en-US" dirty="0" smtClean="0"/>
              <a:t> ЕАЭС с 2015г.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2857496"/>
            <a:ext cx="323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Соглашение</a:t>
            </a:r>
            <a:r>
              <a:rPr lang="en-US" sz="1400" dirty="0" smtClean="0"/>
              <a:t> о </a:t>
            </a:r>
            <a:r>
              <a:rPr lang="en-US" sz="1400" dirty="0" err="1" smtClean="0"/>
              <a:t>всеоб</a:t>
            </a:r>
            <a:r>
              <a:rPr lang="ru-RU" sz="1200" dirty="0" smtClean="0"/>
              <a:t>Ъ</a:t>
            </a:r>
            <a:r>
              <a:rPr lang="en-US" sz="1400" dirty="0" err="1" smtClean="0"/>
              <a:t>емлющем</a:t>
            </a:r>
            <a:r>
              <a:rPr lang="en-US" sz="1400" dirty="0" smtClean="0"/>
              <a:t> и </a:t>
            </a:r>
          </a:p>
          <a:p>
            <a:r>
              <a:rPr lang="en-US" sz="1400" dirty="0" err="1" smtClean="0"/>
              <a:t>расширенном</a:t>
            </a:r>
            <a:r>
              <a:rPr lang="en-US" sz="1400" dirty="0" smtClean="0"/>
              <a:t> </a:t>
            </a:r>
            <a:r>
              <a:rPr lang="en-US" sz="1400" dirty="0" err="1" smtClean="0"/>
              <a:t>партнерстве</a:t>
            </a:r>
            <a:r>
              <a:rPr lang="en-US" sz="1400" dirty="0" smtClean="0"/>
              <a:t> с ЕС с 2017г.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229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POLICIES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2428860" y="2214554"/>
          <a:ext cx="407196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1538" y="121442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ЗАКОН О ПРЯМЫХ ИНОСТРАННЫХ ИВЕСТИЦИЯХ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1785926"/>
            <a:ext cx="25003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Гарантии</a:t>
            </a:r>
            <a:r>
              <a:rPr lang="en-US" sz="1200" dirty="0" smtClean="0"/>
              <a:t> в </a:t>
            </a:r>
            <a:r>
              <a:rPr lang="en-US" sz="1200" dirty="0" err="1" smtClean="0"/>
              <a:t>течении</a:t>
            </a:r>
            <a:r>
              <a:rPr lang="en-US" sz="1200" dirty="0" smtClean="0"/>
              <a:t> 5 </a:t>
            </a:r>
            <a:r>
              <a:rPr lang="en-US" sz="1200" dirty="0" err="1" smtClean="0"/>
              <a:t>лет</a:t>
            </a:r>
            <a:r>
              <a:rPr lang="en-US" sz="1200" dirty="0" smtClean="0"/>
              <a:t>, в </a:t>
            </a:r>
            <a:r>
              <a:rPr lang="en-US" sz="1200" dirty="0" err="1" smtClean="0"/>
              <a:t>случае</a:t>
            </a:r>
            <a:r>
              <a:rPr lang="en-US" sz="1200" dirty="0" smtClean="0"/>
              <a:t> </a:t>
            </a:r>
            <a:r>
              <a:rPr lang="en-US" sz="1200" dirty="0" err="1" smtClean="0"/>
              <a:t>изменения</a:t>
            </a:r>
            <a:r>
              <a:rPr lang="en-US" sz="1200" dirty="0" smtClean="0"/>
              <a:t> </a:t>
            </a:r>
            <a:r>
              <a:rPr lang="en-US" sz="1200" dirty="0" err="1" smtClean="0"/>
              <a:t>законодательства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3214686"/>
            <a:ext cx="24288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Ведение</a:t>
            </a:r>
            <a:r>
              <a:rPr lang="en-US" sz="1200" dirty="0" smtClean="0"/>
              <a:t> </a:t>
            </a:r>
            <a:r>
              <a:rPr lang="en-US" sz="1200" dirty="0" err="1" smtClean="0"/>
              <a:t>бизнеса</a:t>
            </a:r>
            <a:r>
              <a:rPr lang="en-US" sz="1200" dirty="0" smtClean="0"/>
              <a:t> в </a:t>
            </a:r>
            <a:r>
              <a:rPr lang="en-US" sz="1200" dirty="0" err="1" smtClean="0"/>
              <a:t>любой</a:t>
            </a:r>
            <a:r>
              <a:rPr lang="en-US" sz="1200" dirty="0" smtClean="0"/>
              <a:t> </a:t>
            </a:r>
            <a:r>
              <a:rPr lang="en-US" sz="1200" dirty="0" err="1" smtClean="0"/>
              <a:t>сфере</a:t>
            </a:r>
            <a:r>
              <a:rPr lang="en-US" sz="1200" dirty="0" smtClean="0"/>
              <a:t> </a:t>
            </a:r>
            <a:r>
              <a:rPr lang="en-US" sz="1200" dirty="0" err="1" smtClean="0"/>
              <a:t>экономики</a:t>
            </a:r>
            <a:r>
              <a:rPr lang="en-US" sz="1200" dirty="0" smtClean="0"/>
              <a:t> </a:t>
            </a:r>
            <a:r>
              <a:rPr lang="en-US" sz="1200" dirty="0" err="1" smtClean="0"/>
              <a:t>страны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3000372"/>
            <a:ext cx="25003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Правовой</a:t>
            </a:r>
            <a:r>
              <a:rPr lang="en-US" sz="1200" dirty="0" smtClean="0"/>
              <a:t> </a:t>
            </a:r>
            <a:r>
              <a:rPr lang="en-US" sz="1200" dirty="0" err="1" smtClean="0"/>
              <a:t>режим</a:t>
            </a:r>
            <a:r>
              <a:rPr lang="en-US" sz="1200" dirty="0" smtClean="0"/>
              <a:t> </a:t>
            </a:r>
            <a:r>
              <a:rPr lang="en-US" sz="1200" dirty="0" err="1" smtClean="0"/>
              <a:t>не</a:t>
            </a:r>
            <a:r>
              <a:rPr lang="en-US" sz="1200" dirty="0" smtClean="0"/>
              <a:t> </a:t>
            </a:r>
            <a:r>
              <a:rPr lang="en-US" sz="1200" dirty="0" err="1" smtClean="0"/>
              <a:t>менее</a:t>
            </a:r>
            <a:r>
              <a:rPr lang="en-US" sz="1200" dirty="0" smtClean="0"/>
              <a:t> </a:t>
            </a:r>
            <a:r>
              <a:rPr lang="en-US" sz="1200" dirty="0" err="1" smtClean="0"/>
              <a:t>благоприятен</a:t>
            </a:r>
            <a:r>
              <a:rPr lang="en-US" sz="1200" dirty="0" smtClean="0"/>
              <a:t>, </a:t>
            </a:r>
            <a:r>
              <a:rPr lang="en-US" sz="1200" dirty="0" err="1" smtClean="0"/>
              <a:t>если</a:t>
            </a:r>
            <a:r>
              <a:rPr lang="en-US" sz="1200" dirty="0" smtClean="0"/>
              <a:t> </a:t>
            </a:r>
            <a:r>
              <a:rPr lang="en-US" sz="1200" dirty="0" err="1" smtClean="0"/>
              <a:t>более</a:t>
            </a:r>
            <a:r>
              <a:rPr lang="en-US" sz="1200" dirty="0" smtClean="0"/>
              <a:t> </a:t>
            </a:r>
            <a:r>
              <a:rPr lang="en-US" sz="1200" dirty="0" err="1" smtClean="0"/>
              <a:t>блоприятный</a:t>
            </a:r>
            <a:r>
              <a:rPr lang="en-US" sz="1200" dirty="0" smtClean="0"/>
              <a:t> </a:t>
            </a:r>
            <a:r>
              <a:rPr lang="en-US" sz="1200" dirty="0" err="1" smtClean="0"/>
              <a:t>режим</a:t>
            </a:r>
            <a:r>
              <a:rPr lang="en-US" sz="1200" dirty="0" smtClean="0"/>
              <a:t> </a:t>
            </a:r>
            <a:r>
              <a:rPr lang="en-US" sz="1200" dirty="0" err="1" smtClean="0"/>
              <a:t>не</a:t>
            </a:r>
            <a:r>
              <a:rPr lang="en-US" sz="1200" dirty="0" smtClean="0"/>
              <a:t> </a:t>
            </a:r>
            <a:r>
              <a:rPr lang="en-US" sz="1200" dirty="0" err="1" smtClean="0"/>
              <a:t>предоставлен</a:t>
            </a:r>
            <a:r>
              <a:rPr lang="en-US" sz="1200" dirty="0" smtClean="0"/>
              <a:t> </a:t>
            </a:r>
            <a:r>
              <a:rPr lang="en-US" sz="1200" dirty="0" err="1" smtClean="0"/>
              <a:t>договором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4643446"/>
            <a:ext cx="250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Зарегестрированные</a:t>
            </a:r>
            <a:r>
              <a:rPr lang="en-US" sz="1200" dirty="0" smtClean="0"/>
              <a:t> в </a:t>
            </a:r>
            <a:r>
              <a:rPr lang="en-US" sz="1200" dirty="0" err="1" smtClean="0"/>
              <a:t>Армении</a:t>
            </a:r>
            <a:r>
              <a:rPr lang="en-US" sz="1200" dirty="0" smtClean="0"/>
              <a:t> </a:t>
            </a:r>
            <a:r>
              <a:rPr lang="en-US" sz="1200" dirty="0" err="1" smtClean="0"/>
              <a:t>иностранные</a:t>
            </a:r>
            <a:r>
              <a:rPr lang="en-US" sz="1200" dirty="0" smtClean="0"/>
              <a:t> </a:t>
            </a:r>
            <a:r>
              <a:rPr lang="en-US" sz="1200" dirty="0" err="1" smtClean="0"/>
              <a:t>компании</a:t>
            </a:r>
            <a:r>
              <a:rPr lang="en-US" sz="1200" dirty="0" smtClean="0"/>
              <a:t> </a:t>
            </a:r>
            <a:r>
              <a:rPr lang="en-US" sz="1200" dirty="0" err="1" smtClean="0"/>
              <a:t>могут</a:t>
            </a:r>
            <a:r>
              <a:rPr lang="en-US" sz="1200" dirty="0" smtClean="0"/>
              <a:t> </a:t>
            </a:r>
            <a:r>
              <a:rPr lang="hy-AM" sz="1200" dirty="0" smtClean="0"/>
              <a:t>покупать</a:t>
            </a:r>
            <a:r>
              <a:rPr lang="en-US" sz="1200" dirty="0" smtClean="0"/>
              <a:t> </a:t>
            </a:r>
            <a:r>
              <a:rPr lang="en-US" sz="1200" dirty="0" err="1" smtClean="0"/>
              <a:t>землю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429132"/>
            <a:ext cx="22145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1200" dirty="0" err="1" smtClean="0"/>
              <a:t>Свободный</a:t>
            </a:r>
            <a:r>
              <a:rPr lang="en-US" sz="1200" dirty="0" smtClean="0"/>
              <a:t> и </a:t>
            </a:r>
            <a:r>
              <a:rPr lang="en-US" sz="1200" dirty="0" err="1" smtClean="0"/>
              <a:t>бесплатный</a:t>
            </a:r>
            <a:r>
              <a:rPr lang="en-US" sz="1200" dirty="0" smtClean="0"/>
              <a:t> </a:t>
            </a:r>
            <a:r>
              <a:rPr lang="en-US" sz="1200" dirty="0" err="1" smtClean="0"/>
              <a:t>обмен</a:t>
            </a:r>
            <a:r>
              <a:rPr lang="en-US" sz="1200" dirty="0" smtClean="0"/>
              <a:t> </a:t>
            </a:r>
            <a:r>
              <a:rPr lang="en-US" sz="1200" dirty="0" err="1" smtClean="0"/>
              <a:t>валют</a:t>
            </a: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sz="1200" dirty="0" err="1" smtClean="0"/>
              <a:t>Отсутствие</a:t>
            </a:r>
            <a:r>
              <a:rPr lang="en-US" sz="1200" dirty="0" smtClean="0"/>
              <a:t> </a:t>
            </a:r>
            <a:r>
              <a:rPr lang="en-US" sz="1200" dirty="0" err="1" smtClean="0"/>
              <a:t>ограничений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трансферы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4429132"/>
            <a:ext cx="22145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1200" dirty="0" err="1" smtClean="0"/>
              <a:t>Свободная</a:t>
            </a:r>
            <a:r>
              <a:rPr lang="en-US" sz="1200" dirty="0" smtClean="0"/>
              <a:t> </a:t>
            </a:r>
            <a:r>
              <a:rPr lang="en-US" sz="1200" dirty="0" err="1" smtClean="0"/>
              <a:t>репатриация</a:t>
            </a:r>
            <a:r>
              <a:rPr lang="en-US" sz="1200" dirty="0" smtClean="0"/>
              <a:t> </a:t>
            </a:r>
            <a:r>
              <a:rPr lang="en-US" sz="1200" dirty="0" err="1" smtClean="0"/>
              <a:t>доходов</a:t>
            </a: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sz="1200" dirty="0" err="1" smtClean="0"/>
              <a:t>Отсутствие</a:t>
            </a:r>
            <a:r>
              <a:rPr lang="en-US" sz="1200" dirty="0" smtClean="0"/>
              <a:t> </a:t>
            </a:r>
            <a:r>
              <a:rPr lang="en-US" sz="1200" dirty="0" err="1" smtClean="0"/>
              <a:t>ограничений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найм</a:t>
            </a:r>
            <a:r>
              <a:rPr lang="en-US" sz="1200" dirty="0" smtClean="0"/>
              <a:t> </a:t>
            </a:r>
            <a:r>
              <a:rPr lang="en-US" sz="1200" dirty="0" err="1" smtClean="0"/>
              <a:t>работников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7224" y="600076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Подробнее</a:t>
            </a:r>
            <a:r>
              <a:rPr lang="en-US" dirty="0" smtClean="0"/>
              <a:t> </a:t>
            </a:r>
            <a:r>
              <a:rPr lang="en-US" dirty="0" err="1" smtClean="0"/>
              <a:t>можно</a:t>
            </a:r>
            <a:r>
              <a:rPr lang="en-US" dirty="0" smtClean="0"/>
              <a:t> </a:t>
            </a:r>
            <a:r>
              <a:rPr lang="en-US" dirty="0" err="1" smtClean="0"/>
              <a:t>ознакомиться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портале</a:t>
            </a:r>
            <a:r>
              <a:rPr lang="en-US" dirty="0" smtClean="0"/>
              <a:t> </a:t>
            </a:r>
            <a:r>
              <a:rPr lang="ru-RU" dirty="0" err="1" smtClean="0"/>
              <a:t>www.armenia.eregulations.org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15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TAXATION AND INCENTIVES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15200" y="1524000"/>
            <a:ext cx="1219200" cy="83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71538" y="121442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b="1" u="sng" dirty="0" smtClean="0"/>
              <a:t>НАЛОГИ</a:t>
            </a:r>
            <a:r>
              <a:rPr lang="en-US" b="1" u="sng" dirty="0" smtClean="0"/>
              <a:t>,</a:t>
            </a:r>
            <a:r>
              <a:rPr lang="hy-AM" b="1" u="sng" dirty="0" smtClean="0"/>
              <a:t> ПОШЛИНЫ</a:t>
            </a:r>
            <a:r>
              <a:rPr lang="en-US" b="1" u="sng" dirty="0" smtClean="0"/>
              <a:t> И ЛЬГОТЫ</a:t>
            </a:r>
            <a:endParaRPr lang="ru-RU" b="1" u="sng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500166" y="1714488"/>
          <a:ext cx="600079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63"/>
                <a:gridCol w="3250429"/>
              </a:tblGrid>
              <a:tr h="294682">
                <a:tc>
                  <a:txBody>
                    <a:bodyPr/>
                    <a:lstStyle/>
                    <a:p>
                      <a:pPr algn="l"/>
                      <a:r>
                        <a:rPr lang="hy-AM" sz="1600" dirty="0" smtClean="0"/>
                        <a:t>Налоги</a:t>
                      </a:r>
                      <a:r>
                        <a:rPr lang="hy-AM" sz="1600" baseline="0" dirty="0" smtClean="0"/>
                        <a:t> и пошлины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y-AM" sz="1600" dirty="0" smtClean="0"/>
                        <a:t>Ставка</a:t>
                      </a:r>
                      <a:endParaRPr lang="ru-RU" sz="1600" dirty="0"/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l"/>
                      <a:r>
                        <a:rPr lang="hy-AM" sz="1600" dirty="0" smtClean="0"/>
                        <a:t>НДС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y-AM" sz="1600" dirty="0" smtClean="0"/>
                        <a:t>20</a:t>
                      </a:r>
                      <a:r>
                        <a:rPr lang="en-US" sz="1600" dirty="0" smtClean="0"/>
                        <a:t>%</a:t>
                      </a:r>
                      <a:endParaRPr lang="ru-RU" sz="1600" dirty="0"/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Налог на прибыль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18%</a:t>
                      </a:r>
                      <a:endParaRPr lang="ru-RU" sz="1600" dirty="0"/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Налог на </a:t>
                      </a:r>
                      <a:r>
                        <a:rPr lang="ru-RU" sz="1600" dirty="0" err="1" smtClean="0"/>
                        <a:t>дивиденты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5%</a:t>
                      </a:r>
                      <a:endParaRPr lang="ru-RU" sz="1600" dirty="0"/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Подоходный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y-AM" sz="1600" dirty="0" smtClean="0"/>
                        <a:t>Уменьшение</a:t>
                      </a:r>
                      <a:r>
                        <a:rPr lang="hy-AM" sz="1600" baseline="0" dirty="0" smtClean="0"/>
                        <a:t> с 23% до 20%</a:t>
                      </a:r>
                      <a:endParaRPr lang="ru-RU" sz="1600" dirty="0"/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l"/>
                      <a:r>
                        <a:rPr lang="hy-AM" sz="1600" dirty="0" smtClean="0"/>
                        <a:t>Акцизный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y-AM" sz="1600" dirty="0" smtClean="0"/>
                        <a:t>На</a:t>
                      </a:r>
                      <a:r>
                        <a:rPr lang="hy-AM" sz="1600" baseline="0" dirty="0" smtClean="0"/>
                        <a:t> а</a:t>
                      </a:r>
                      <a:r>
                        <a:rPr lang="hy-AM" sz="1600" dirty="0" smtClean="0"/>
                        <a:t>лкоголь, сигареты и </a:t>
                      </a:r>
                      <a:r>
                        <a:rPr lang="en-US" sz="1600" dirty="0" err="1" smtClean="0"/>
                        <a:t>топливо</a:t>
                      </a:r>
                      <a:endParaRPr lang="ru-RU" sz="1600" dirty="0"/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Импортные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пошлины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Согласно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тарифам</a:t>
                      </a:r>
                      <a:r>
                        <a:rPr lang="en-US" sz="1600" dirty="0" smtClean="0"/>
                        <a:t> ЕАЭС</a:t>
                      </a:r>
                      <a:endParaRPr lang="ru-RU" sz="1600" dirty="0"/>
                    </a:p>
                  </a:txBody>
                  <a:tcPr/>
                </a:tc>
              </a:tr>
              <a:tr h="29468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Налог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на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недвижимость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0%-1%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500958" y="3071810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С 2020 </a:t>
            </a:r>
            <a:r>
              <a:rPr lang="en-US" sz="1100" dirty="0" err="1" smtClean="0"/>
              <a:t>до</a:t>
            </a:r>
            <a:r>
              <a:rPr lang="en-US" sz="1100" dirty="0" smtClean="0"/>
              <a:t> 2023</a:t>
            </a:r>
            <a:endParaRPr lang="ru-RU" sz="1100" dirty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785786" y="4714884"/>
          <a:ext cx="721523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869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TAX-FREE REGIMES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0" y="0"/>
            <a:ext cx="9144000" cy="735014"/>
          </a:xfrm>
          <a:prstGeom prst="rect">
            <a:avLst/>
          </a:prstGeom>
          <a:solidFill>
            <a:srgbClr val="1E4D78"/>
          </a:solidFill>
          <a:ln>
            <a:solidFill>
              <a:srgbClr val="1E4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ПОСОЛЬСТВО РЕСПУБЛИКИ АРМЕНИЯ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БЕЛАРУСЬ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hagopgaragem.com/Armenia_Wallpaper/Wallpaperarmenia_41_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9756" y="0"/>
            <a:ext cx="932705" cy="714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92867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СПЕЦИАЛЬНЫЕ РЕЖИМЫ НАЛОГООБЛАЖЕНИЯ</a:t>
            </a:r>
            <a:endParaRPr lang="ru-RU" b="1" u="sng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714348" y="2214554"/>
          <a:ext cx="435771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Выноска 1 14"/>
          <p:cNvSpPr/>
          <p:nvPr/>
        </p:nvSpPr>
        <p:spPr>
          <a:xfrm>
            <a:off x="4429124" y="3071810"/>
            <a:ext cx="4286280" cy="642942"/>
          </a:xfrm>
          <a:prstGeom prst="borderCallout1">
            <a:avLst>
              <a:gd name="adj1" fmla="val 48628"/>
              <a:gd name="adj2" fmla="val 263"/>
              <a:gd name="adj3" fmla="val 79829"/>
              <a:gd name="adj4" fmla="val -15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СВОБОДНЫЕ ЭКОНОМИЧЕСКИЕ ЗОНЫ (СЭЗ)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928926" y="178592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 smtClean="0"/>
              <a:t>Закон о свободных экономических зонах, июнь 2011г.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920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978</Words>
  <Application>Microsoft Office PowerPoint</Application>
  <PresentationFormat>Экран (4:3)</PresentationFormat>
  <Paragraphs>256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COUNTRY OVERVIEW</vt:lpstr>
      <vt:lpstr>COUNTRY RANKING</vt:lpstr>
      <vt:lpstr>RELIABLE PARTNERSHIP</vt:lpstr>
      <vt:lpstr>INTERNATIONAL TREATIES</vt:lpstr>
      <vt:lpstr>LAW ON FDI</vt:lpstr>
      <vt:lpstr>TRADE POLICIES</vt:lpstr>
      <vt:lpstr>TAXATION AND INCENTIVES</vt:lpstr>
      <vt:lpstr>SPECIAL TAX-FREE REGIMES</vt:lpstr>
      <vt:lpstr>EXPORT OF GOODS</vt:lpstr>
      <vt:lpstr>MAIN EXPORT DESTINATIONS</vt:lpstr>
      <vt:lpstr>Слайд 12</vt:lpstr>
      <vt:lpstr>Слайд 13</vt:lpstr>
      <vt:lpstr> SECTORS FOR FDI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Aram Vardanyan</dc:creator>
  <cp:lastModifiedBy>User</cp:lastModifiedBy>
  <cp:revision>160</cp:revision>
  <dcterms:created xsi:type="dcterms:W3CDTF">2019-11-18T16:58:46Z</dcterms:created>
  <dcterms:modified xsi:type="dcterms:W3CDTF">2020-02-28T11:25:47Z</dcterms:modified>
</cp:coreProperties>
</file>